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60"/>
  </p:notesMasterIdLst>
  <p:handoutMasterIdLst>
    <p:handoutMasterId r:id="rId61"/>
  </p:handoutMasterIdLst>
  <p:sldIdLst>
    <p:sldId id="295" r:id="rId2"/>
    <p:sldId id="299" r:id="rId3"/>
    <p:sldId id="290" r:id="rId4"/>
    <p:sldId id="300" r:id="rId5"/>
    <p:sldId id="301" r:id="rId6"/>
    <p:sldId id="303" r:id="rId7"/>
    <p:sldId id="304" r:id="rId8"/>
    <p:sldId id="294" r:id="rId9"/>
    <p:sldId id="305" r:id="rId10"/>
    <p:sldId id="306" r:id="rId11"/>
    <p:sldId id="296" r:id="rId12"/>
    <p:sldId id="307" r:id="rId13"/>
    <p:sldId id="314" r:id="rId14"/>
    <p:sldId id="315" r:id="rId15"/>
    <p:sldId id="316" r:id="rId16"/>
    <p:sldId id="308" r:id="rId17"/>
    <p:sldId id="317" r:id="rId18"/>
    <p:sldId id="313" r:id="rId19"/>
    <p:sldId id="318" r:id="rId20"/>
    <p:sldId id="319" r:id="rId21"/>
    <p:sldId id="297" r:id="rId22"/>
    <p:sldId id="309" r:id="rId23"/>
    <p:sldId id="321" r:id="rId24"/>
    <p:sldId id="310" r:id="rId25"/>
    <p:sldId id="322" r:id="rId26"/>
    <p:sldId id="323" r:id="rId27"/>
    <p:sldId id="324" r:id="rId28"/>
    <p:sldId id="325" r:id="rId29"/>
    <p:sldId id="326" r:id="rId30"/>
    <p:sldId id="327" r:id="rId31"/>
    <p:sldId id="320" r:id="rId32"/>
    <p:sldId id="328" r:id="rId33"/>
    <p:sldId id="329" r:id="rId34"/>
    <p:sldId id="330" r:id="rId35"/>
    <p:sldId id="298" r:id="rId36"/>
    <p:sldId id="311" r:id="rId37"/>
    <p:sldId id="312" r:id="rId38"/>
    <p:sldId id="332" r:id="rId39"/>
    <p:sldId id="338" r:id="rId40"/>
    <p:sldId id="339" r:id="rId41"/>
    <p:sldId id="340" r:id="rId42"/>
    <p:sldId id="341" r:id="rId43"/>
    <p:sldId id="342" r:id="rId44"/>
    <p:sldId id="343" r:id="rId45"/>
    <p:sldId id="344" r:id="rId46"/>
    <p:sldId id="345" r:id="rId47"/>
    <p:sldId id="347" r:id="rId48"/>
    <p:sldId id="348" r:id="rId49"/>
    <p:sldId id="349" r:id="rId50"/>
    <p:sldId id="292" r:id="rId51"/>
    <p:sldId id="331" r:id="rId52"/>
    <p:sldId id="350" r:id="rId53"/>
    <p:sldId id="333" r:id="rId54"/>
    <p:sldId id="334" r:id="rId55"/>
    <p:sldId id="351" r:id="rId56"/>
    <p:sldId id="335" r:id="rId57"/>
    <p:sldId id="336" r:id="rId58"/>
    <p:sldId id="33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0551" autoAdjust="0"/>
  </p:normalViewPr>
  <p:slideViewPr>
    <p:cSldViewPr snapToGrid="0" snapToObjects="1">
      <p:cViewPr varScale="1">
        <p:scale>
          <a:sx n="72" d="100"/>
          <a:sy n="72" d="100"/>
        </p:scale>
        <p:origin x="660" y="66"/>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1/15/2023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50</a:t>
            </a:fld>
            <a:endParaRPr lang="en-US" dirty="0"/>
          </a:p>
        </p:txBody>
      </p:sp>
    </p:spTree>
    <p:extLst>
      <p:ext uri="{BB962C8B-B14F-4D97-AF65-F5344CB8AC3E}">
        <p14:creationId xmlns:p14="http://schemas.microsoft.com/office/powerpoint/2010/main" val="1827009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1/15/2023</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1/15/2023</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1/15/2023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1/15/2023</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hyperlink" Target="https://dev.mysql.com/do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ev.mysql.com/downloads/mysql/" TargetMode="External"/><Relationship Id="rId2" Type="http://schemas.openxmlformats.org/officeDocument/2006/relationships/hyperlink" Target="https://dev.mysql.com/downloads/installer/" TargetMode="External"/><Relationship Id="rId1" Type="http://schemas.openxmlformats.org/officeDocument/2006/relationships/slideLayout" Target="../slideLayouts/slideLayout2.xml"/><Relationship Id="rId4" Type="http://schemas.openxmlformats.org/officeDocument/2006/relationships/hyperlink" Target="https://dev.mysql.com/downloads/workbench/"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The products, features and Concepts</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p:txBody>
          <a:bodyPr/>
          <a:lstStyle/>
          <a:p>
            <a:r>
              <a:rPr lang="en-US" dirty="0"/>
              <a:t>MySQL</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lstStyle/>
          <a:p>
            <a:pPr marL="0" indent="0">
              <a:buNone/>
            </a:pPr>
            <a:r>
              <a:rPr lang="en-PH" altLang="ja-JP" dirty="0"/>
              <a:t>The official MySQL Documentation from Oracle can be found here:</a:t>
            </a:r>
            <a:br>
              <a:rPr lang="en-PH" altLang="ja-JP" dirty="0"/>
            </a:br>
            <a:r>
              <a:rPr lang="en-PH" altLang="ja-JP" dirty="0">
                <a:hlinkClick r:id="rId2">
                  <a:extLst>
                    <a:ext uri="{A12FA001-AC4F-418D-AE19-62706E023703}">
                      <ahyp:hlinkClr xmlns:ahyp="http://schemas.microsoft.com/office/drawing/2018/hyperlinkcolor" val="tx"/>
                    </a:ext>
                  </a:extLst>
                </a:hlinkClick>
              </a:rPr>
              <a:t>https://dev.mysql.com/doc/</a:t>
            </a:r>
            <a:r>
              <a:rPr lang="en-PH" altLang="ja-JP" dirty="0"/>
              <a:t> </a:t>
            </a:r>
          </a:p>
          <a:p>
            <a:pPr marL="0" indent="0">
              <a:buNone/>
            </a:pPr>
            <a:endParaRPr lang="en-PH" altLang="ja-JP" dirty="0"/>
          </a:p>
          <a:p>
            <a:pPr marL="0" indent="0">
              <a:buNone/>
            </a:pPr>
            <a:r>
              <a:rPr lang="en-PH" altLang="ja-JP" dirty="0"/>
              <a:t>It is highly recommended to download a pdf copy for offline reading and reference.</a:t>
            </a:r>
          </a:p>
          <a:p>
            <a:pPr marL="0" indent="0">
              <a:buNone/>
            </a:pP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Documentation Resources</a:t>
            </a:r>
          </a:p>
        </p:txBody>
      </p:sp>
    </p:spTree>
    <p:extLst>
      <p:ext uri="{BB962C8B-B14F-4D97-AF65-F5344CB8AC3E}">
        <p14:creationId xmlns:p14="http://schemas.microsoft.com/office/powerpoint/2010/main" val="944127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530253"/>
            <a:ext cx="6049528" cy="2826095"/>
          </a:xfrm>
        </p:spPr>
        <p:txBody>
          <a:bodyPr>
            <a:normAutofit/>
          </a:bodyPr>
          <a:lstStyle/>
          <a:p>
            <a:r>
              <a:rPr lang="en-US" dirty="0"/>
              <a:t>MySQL Architecture</a:t>
            </a:r>
          </a:p>
          <a:p>
            <a:r>
              <a:rPr lang="en-US" dirty="0"/>
              <a:t>Client / Server Model</a:t>
            </a:r>
          </a:p>
          <a:p>
            <a:r>
              <a:rPr lang="en-US" dirty="0"/>
              <a:t>Communication Protocols</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MySQL Architecture</a:t>
            </a:r>
          </a:p>
        </p:txBody>
      </p:sp>
    </p:spTree>
    <p:extLst>
      <p:ext uri="{BB962C8B-B14F-4D97-AF65-F5344CB8AC3E}">
        <p14:creationId xmlns:p14="http://schemas.microsoft.com/office/powerpoint/2010/main" val="257400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78471" y="1160498"/>
            <a:ext cx="4351337" cy="5187293"/>
          </a:xfrm>
        </p:spPr>
        <p:txBody>
          <a:bodyPr>
            <a:normAutofit fontScale="92500" lnSpcReduction="10000"/>
          </a:bodyPr>
          <a:lstStyle/>
          <a:p>
            <a:pPr marL="0" indent="0">
              <a:buNone/>
            </a:pPr>
            <a:r>
              <a:rPr lang="en-PH" altLang="ja-JP" dirty="0"/>
              <a:t>MYSQL is a relational database with a layered kind of architecture. The layers of the architecture include a server resource end at the middle, the storage engine at the bottom, and the client-end or query execution end at the top. It’s a three-layered architecture database system.</a:t>
            </a:r>
          </a:p>
          <a:p>
            <a:pPr marL="0" indent="0">
              <a:buNone/>
            </a:pPr>
            <a:endParaRPr lang="en-PH" altLang="ja-JP" dirty="0"/>
          </a:p>
          <a:p>
            <a:pPr marL="0" indent="0">
              <a:buNone/>
            </a:pPr>
            <a:r>
              <a:rPr lang="en-PH" altLang="ja-JP" dirty="0"/>
              <a:t>The architecture of the database explains the relationship and interaction between the client-end, server-end, and storage-end of the system. Below are the various layers of the database system.</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Architecture</a:t>
            </a:r>
          </a:p>
        </p:txBody>
      </p:sp>
      <p:pic>
        <p:nvPicPr>
          <p:cNvPr id="2" name="Picture 1">
            <a:extLst>
              <a:ext uri="{FF2B5EF4-FFF2-40B4-BE49-F238E27FC236}">
                <a16:creationId xmlns:a16="http://schemas.microsoft.com/office/drawing/2014/main" id="{A02C65F8-ED8E-C160-F60A-A4F0D02D8D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29808" y="-1"/>
            <a:ext cx="7262192" cy="6858001"/>
          </a:xfrm>
          <a:prstGeom prst="rect">
            <a:avLst/>
          </a:prstGeom>
        </p:spPr>
      </p:pic>
    </p:spTree>
    <p:extLst>
      <p:ext uri="{BB962C8B-B14F-4D97-AF65-F5344CB8AC3E}">
        <p14:creationId xmlns:p14="http://schemas.microsoft.com/office/powerpoint/2010/main" val="164036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65043" y="1160498"/>
            <a:ext cx="4664765" cy="5187293"/>
          </a:xfrm>
        </p:spPr>
        <p:txBody>
          <a:bodyPr>
            <a:normAutofit fontScale="77500" lnSpcReduction="20000"/>
          </a:bodyPr>
          <a:lstStyle/>
          <a:p>
            <a:pPr marL="0" indent="0">
              <a:buNone/>
            </a:pPr>
            <a:r>
              <a:rPr lang="en-PH" altLang="ja-JP" dirty="0"/>
              <a:t>Client-end</a:t>
            </a:r>
          </a:p>
          <a:p>
            <a:pPr marL="0" indent="0">
              <a:buNone/>
            </a:pPr>
            <a:r>
              <a:rPr lang="en-PH" altLang="ja-JP" dirty="0"/>
              <a:t>The client-end of the MYSQL architecture is the part being interacted with by end-users of the database system. The user makes use of the graphic user interface screen or the command prompt for submission of various MYSQL commands to the server end.</a:t>
            </a:r>
          </a:p>
          <a:p>
            <a:pPr marL="0" indent="0">
              <a:buNone/>
            </a:pPr>
            <a:endParaRPr lang="en-PH" altLang="ja-JP" dirty="0"/>
          </a:p>
          <a:p>
            <a:pPr marL="0" indent="0">
              <a:buNone/>
            </a:pPr>
            <a:r>
              <a:rPr lang="en-PH" altLang="ja-JP" dirty="0"/>
              <a:t>For every valid command submission, there is a valid output on the screen; for every wrong command submission, there is an error message sent as feedback to the screen. When a user sends a request to the server-end and the server accepts the request, a connection is established at once to enable the user carry out further requests. This could be termed connection handling, and it’s a function rendered by the client-side of the architecture.</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Architecture</a:t>
            </a:r>
          </a:p>
        </p:txBody>
      </p:sp>
      <p:pic>
        <p:nvPicPr>
          <p:cNvPr id="2" name="Picture 1">
            <a:extLst>
              <a:ext uri="{FF2B5EF4-FFF2-40B4-BE49-F238E27FC236}">
                <a16:creationId xmlns:a16="http://schemas.microsoft.com/office/drawing/2014/main" id="{A02C65F8-ED8E-C160-F60A-A4F0D02D8D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29808" y="-1"/>
            <a:ext cx="7262192" cy="6858001"/>
          </a:xfrm>
          <a:prstGeom prst="rect">
            <a:avLst/>
          </a:prstGeom>
        </p:spPr>
      </p:pic>
    </p:spTree>
    <p:extLst>
      <p:ext uri="{BB962C8B-B14F-4D97-AF65-F5344CB8AC3E}">
        <p14:creationId xmlns:p14="http://schemas.microsoft.com/office/powerpoint/2010/main" val="299966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65043" y="1160498"/>
            <a:ext cx="4664765" cy="5187293"/>
          </a:xfrm>
        </p:spPr>
        <p:txBody>
          <a:bodyPr>
            <a:normAutofit fontScale="92500" lnSpcReduction="20000"/>
          </a:bodyPr>
          <a:lstStyle/>
          <a:p>
            <a:pPr marL="0" indent="0">
              <a:buNone/>
            </a:pPr>
            <a:r>
              <a:rPr lang="en-PH" altLang="ja-JP" dirty="0"/>
              <a:t>Server-end</a:t>
            </a:r>
          </a:p>
          <a:p>
            <a:pPr marL="0" indent="0">
              <a:buNone/>
            </a:pPr>
            <a:r>
              <a:rPr lang="en-PH" altLang="ja-JP" dirty="0"/>
              <a:t>The server-end of the architecture comprises the logic of the database system. It is the brain of the MYSQL architecture. It receives every request sent by the client-side and also returns feedback upon processing every request.</a:t>
            </a:r>
          </a:p>
          <a:p>
            <a:pPr marL="0" indent="0">
              <a:buNone/>
            </a:pPr>
            <a:r>
              <a:rPr lang="en-PH" altLang="ja-JP" dirty="0"/>
              <a:t>For every request sent by the client, there is an establishment of a connection, this connection is known as a thread on the server-side. The server end of the architecture helps in managing every established thread and this is known as thread handling. Thread handling is a function carried out by the server-end of the architecture.</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Architecture</a:t>
            </a:r>
          </a:p>
        </p:txBody>
      </p:sp>
      <p:pic>
        <p:nvPicPr>
          <p:cNvPr id="2" name="Picture 1">
            <a:extLst>
              <a:ext uri="{FF2B5EF4-FFF2-40B4-BE49-F238E27FC236}">
                <a16:creationId xmlns:a16="http://schemas.microsoft.com/office/drawing/2014/main" id="{A02C65F8-ED8E-C160-F60A-A4F0D02D8D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29808" y="-1"/>
            <a:ext cx="7262192" cy="6858001"/>
          </a:xfrm>
          <a:prstGeom prst="rect">
            <a:avLst/>
          </a:prstGeom>
        </p:spPr>
      </p:pic>
    </p:spTree>
    <p:extLst>
      <p:ext uri="{BB962C8B-B14F-4D97-AF65-F5344CB8AC3E}">
        <p14:creationId xmlns:p14="http://schemas.microsoft.com/office/powerpoint/2010/main" val="2275126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65043" y="1160498"/>
            <a:ext cx="4664765" cy="5187293"/>
          </a:xfrm>
        </p:spPr>
        <p:txBody>
          <a:bodyPr>
            <a:normAutofit/>
          </a:bodyPr>
          <a:lstStyle/>
          <a:p>
            <a:pPr marL="0" indent="0">
              <a:buNone/>
            </a:pPr>
            <a:r>
              <a:rPr lang="en-PH" altLang="ja-JP" dirty="0"/>
              <a:t>Storage-end</a:t>
            </a:r>
          </a:p>
          <a:p>
            <a:pPr marL="0" indent="0">
              <a:buNone/>
            </a:pPr>
            <a:r>
              <a:rPr lang="en-PH" altLang="ja-JP" dirty="0"/>
              <a:t>The MYSQL database contains a different kind of storage engines which exist as a result of varying needs of databases. The storage engines are used to hold every user-created table in the database system. The storage-end facilitates the storing and retrieving of MYSQL data. The storage engine has an API that aids in the execution of the queries from the client end of the architecture just by passing rows back and forth in it.</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Architecture</a:t>
            </a:r>
          </a:p>
        </p:txBody>
      </p:sp>
      <p:pic>
        <p:nvPicPr>
          <p:cNvPr id="2" name="Picture 1">
            <a:extLst>
              <a:ext uri="{FF2B5EF4-FFF2-40B4-BE49-F238E27FC236}">
                <a16:creationId xmlns:a16="http://schemas.microsoft.com/office/drawing/2014/main" id="{A02C65F8-ED8E-C160-F60A-A4F0D02D8D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29808" y="-1"/>
            <a:ext cx="7262192" cy="6858001"/>
          </a:xfrm>
          <a:prstGeom prst="rect">
            <a:avLst/>
          </a:prstGeom>
        </p:spPr>
      </p:pic>
    </p:spTree>
    <p:extLst>
      <p:ext uri="{BB962C8B-B14F-4D97-AF65-F5344CB8AC3E}">
        <p14:creationId xmlns:p14="http://schemas.microsoft.com/office/powerpoint/2010/main" val="1880708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96349" y="1266516"/>
            <a:ext cx="11171582" cy="5187293"/>
          </a:xfrm>
        </p:spPr>
        <p:txBody>
          <a:bodyPr>
            <a:normAutofit/>
          </a:bodyPr>
          <a:lstStyle/>
          <a:p>
            <a:pPr>
              <a:lnSpc>
                <a:spcPct val="120000"/>
              </a:lnSpc>
            </a:pPr>
            <a:r>
              <a:rPr lang="en-PH" altLang="ja-JP" dirty="0"/>
              <a:t>MYSQL language is easy to use as compared to other programming language like C,C++, Java etc. By learning with some basic command we can work , create and interact with Database.</a:t>
            </a:r>
          </a:p>
          <a:p>
            <a:pPr>
              <a:lnSpc>
                <a:spcPct val="120000"/>
              </a:lnSpc>
            </a:pPr>
            <a:r>
              <a:rPr lang="en-PH" altLang="ja-JP" dirty="0"/>
              <a:t>MYSQL consist of  Data Security layer  which protect the data from violator. Also, passwords are encrypted in MYSQL.</a:t>
            </a:r>
          </a:p>
          <a:p>
            <a:pPr>
              <a:lnSpc>
                <a:spcPct val="120000"/>
              </a:lnSpc>
            </a:pPr>
            <a:r>
              <a:rPr lang="en-PH" altLang="ja-JP" dirty="0"/>
              <a:t>MYSQL follow Client-Server Architecture where  Client request Commands and instructions and Server will produce output  as soon as the instruction is matched.</a:t>
            </a:r>
          </a:p>
          <a:p>
            <a:pPr>
              <a:lnSpc>
                <a:spcPct val="120000"/>
              </a:lnSpc>
            </a:pPr>
            <a:r>
              <a:rPr lang="en-PH" altLang="ja-JP" dirty="0"/>
              <a:t>MYSQL is free to use under Community version of it. So we can download it from MYSQL website and work on it freely.</a:t>
            </a:r>
          </a:p>
          <a:p>
            <a:pPr>
              <a:lnSpc>
                <a:spcPct val="120000"/>
              </a:lnSpc>
            </a:pPr>
            <a:r>
              <a:rPr lang="en-PH" altLang="ja-JP" dirty="0"/>
              <a:t>MYSQL use multithreading which makes it Scalable. It can handle any amount of data .The default file size limit is 4 GB, but we can increase it according to our need.</a:t>
            </a:r>
          </a:p>
          <a:p>
            <a:pPr>
              <a:lnSpc>
                <a:spcPct val="120000"/>
              </a:lnSpc>
            </a:pPr>
            <a:r>
              <a:rPr lang="en-PH" altLang="ja-JP" dirty="0"/>
              <a:t>MYSQL is considered as one of the fast database. It’s fastness is determined on the basis of large number of benchmark tests.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Features (p.1)</a:t>
            </a:r>
          </a:p>
        </p:txBody>
      </p:sp>
    </p:spTree>
    <p:extLst>
      <p:ext uri="{BB962C8B-B14F-4D97-AF65-F5344CB8AC3E}">
        <p14:creationId xmlns:p14="http://schemas.microsoft.com/office/powerpoint/2010/main" val="256696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96349" y="1266516"/>
            <a:ext cx="11171582" cy="5187293"/>
          </a:xfrm>
        </p:spPr>
        <p:txBody>
          <a:bodyPr>
            <a:normAutofit/>
          </a:bodyPr>
          <a:lstStyle/>
          <a:p>
            <a:pPr>
              <a:lnSpc>
                <a:spcPct val="120000"/>
              </a:lnSpc>
            </a:pPr>
            <a:r>
              <a:rPr lang="en-PH" altLang="ja-JP" dirty="0"/>
              <a:t>MYSQL is very flexible because  it supports large number of embedded systems.</a:t>
            </a:r>
          </a:p>
          <a:p>
            <a:pPr>
              <a:lnSpc>
                <a:spcPct val="120000"/>
              </a:lnSpc>
            </a:pPr>
            <a:r>
              <a:rPr lang="en-PH" altLang="ja-JP" dirty="0"/>
              <a:t>MYSQL is compatible to run on various operating system such as Windows, MacOS , Linux etc.</a:t>
            </a:r>
          </a:p>
          <a:p>
            <a:pPr>
              <a:lnSpc>
                <a:spcPct val="120000"/>
              </a:lnSpc>
            </a:pPr>
            <a:r>
              <a:rPr lang="en-PH" altLang="ja-JP" dirty="0"/>
              <a:t>MYSQL allow transactions to be rolled back, commit and cash recovery.</a:t>
            </a:r>
          </a:p>
          <a:p>
            <a:pPr>
              <a:lnSpc>
                <a:spcPct val="120000"/>
              </a:lnSpc>
            </a:pPr>
            <a:r>
              <a:rPr lang="en-PH" altLang="ja-JP" dirty="0"/>
              <a:t>It has low memory leakage problem which increase its memory efficiency.</a:t>
            </a:r>
          </a:p>
          <a:p>
            <a:pPr>
              <a:lnSpc>
                <a:spcPct val="120000"/>
              </a:lnSpc>
            </a:pPr>
            <a:r>
              <a:rPr lang="en-PH" altLang="ja-JP" dirty="0"/>
              <a:t>MYSQL version 8.0 provide dual password support , one is a current password and another is secondary password. With the help of this we can create new password.</a:t>
            </a:r>
          </a:p>
          <a:p>
            <a:pPr>
              <a:lnSpc>
                <a:spcPct val="120000"/>
              </a:lnSpc>
            </a:pPr>
            <a:r>
              <a:rPr lang="en-PH" altLang="ja-JP" dirty="0"/>
              <a:t>MYSQL provide feature of Partitioning  which improve performance of large databases.</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Features (p.2)</a:t>
            </a:r>
          </a:p>
        </p:txBody>
      </p:sp>
    </p:spTree>
    <p:extLst>
      <p:ext uri="{BB962C8B-B14F-4D97-AF65-F5344CB8AC3E}">
        <p14:creationId xmlns:p14="http://schemas.microsoft.com/office/powerpoint/2010/main" val="857321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lstStyle/>
          <a:p>
            <a:pPr marL="0" indent="0">
              <a:buNone/>
            </a:pPr>
            <a:r>
              <a:rPr lang="en-PH" altLang="ja-JP" dirty="0"/>
              <a:t>For programs that use the MySQL client library (for example, </a:t>
            </a:r>
            <a:r>
              <a:rPr lang="en-PH" altLang="ja-JP" dirty="0" err="1"/>
              <a:t>mysql</a:t>
            </a:r>
            <a:r>
              <a:rPr lang="en-PH" altLang="ja-JP" dirty="0"/>
              <a:t> and </a:t>
            </a:r>
            <a:r>
              <a:rPr lang="en-PH" altLang="ja-JP" dirty="0" err="1"/>
              <a:t>mysqldump</a:t>
            </a:r>
            <a:r>
              <a:rPr lang="en-PH" altLang="ja-JP" dirty="0"/>
              <a:t>), MySQL supports connections to the server based on several transport protocols: TCP/IP, Unix socket file, named pipe, and shared memory.</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Communication Protocol</a:t>
            </a:r>
          </a:p>
        </p:txBody>
      </p:sp>
    </p:spTree>
    <p:extLst>
      <p:ext uri="{BB962C8B-B14F-4D97-AF65-F5344CB8AC3E}">
        <p14:creationId xmlns:p14="http://schemas.microsoft.com/office/powerpoint/2010/main" val="3557951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lstStyle/>
          <a:p>
            <a:pPr marL="0" indent="0">
              <a:buNone/>
            </a:pPr>
            <a:r>
              <a:rPr lang="en-PH" altLang="ja-JP" b="1" u="sng" dirty="0"/>
              <a:t>Transport Protocol Selection</a:t>
            </a:r>
          </a:p>
          <a:p>
            <a:pPr marL="0" indent="0">
              <a:buNone/>
            </a:pPr>
            <a:r>
              <a:rPr lang="en-PH" altLang="ja-JP" dirty="0"/>
              <a:t>For a given connection, if the transport protocol is not specified explicitly, it is determined implicitly. For example, connections to localhost result in a socket file connection on Unix and Unix-like systems, and a TCP/IP connection to 127.0.0.1 otherwise. </a:t>
            </a:r>
          </a:p>
          <a:p>
            <a:pPr marL="0" indent="0">
              <a:buNone/>
            </a:pPr>
            <a:r>
              <a:rPr lang="en-PH" altLang="ja-JP" dirty="0"/>
              <a:t>To specify the protocol explicitly, use the --protocol command option. The following table shows the permissible values for --protocol and indicates the applicable platforms for each value. The values are not case-sensitive.</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Communication Protocol</a:t>
            </a:r>
          </a:p>
        </p:txBody>
      </p:sp>
      <p:pic>
        <p:nvPicPr>
          <p:cNvPr id="3" name="Picture 2">
            <a:extLst>
              <a:ext uri="{FF2B5EF4-FFF2-40B4-BE49-F238E27FC236}">
                <a16:creationId xmlns:a16="http://schemas.microsoft.com/office/drawing/2014/main" id="{7BF5FFB5-CA74-84CB-4F4C-3CC7FBF4773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52070" y="4253534"/>
            <a:ext cx="8287860" cy="2435745"/>
          </a:xfrm>
          <a:prstGeom prst="rect">
            <a:avLst/>
          </a:prstGeom>
        </p:spPr>
      </p:pic>
    </p:spTree>
    <p:extLst>
      <p:ext uri="{BB962C8B-B14F-4D97-AF65-F5344CB8AC3E}">
        <p14:creationId xmlns:p14="http://schemas.microsoft.com/office/powerpoint/2010/main" val="585328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530253"/>
            <a:ext cx="6049528" cy="2826095"/>
          </a:xfrm>
        </p:spPr>
        <p:txBody>
          <a:bodyPr>
            <a:normAutofit/>
          </a:bodyPr>
          <a:lstStyle/>
          <a:p>
            <a:r>
              <a:rPr lang="en-US" dirty="0"/>
              <a:t>What is MySQL </a:t>
            </a:r>
          </a:p>
          <a:p>
            <a:r>
              <a:rPr lang="en-US" dirty="0"/>
              <a:t>MySQL Products </a:t>
            </a:r>
          </a:p>
          <a:p>
            <a:r>
              <a:rPr lang="en-US" dirty="0"/>
              <a:t>MySQL Supported Operating Systems</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MySQL Overview and Products</a:t>
            </a:r>
          </a:p>
        </p:txBody>
      </p:sp>
    </p:spTree>
    <p:extLst>
      <p:ext uri="{BB962C8B-B14F-4D97-AF65-F5344CB8AC3E}">
        <p14:creationId xmlns:p14="http://schemas.microsoft.com/office/powerpoint/2010/main" val="324930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lstStyle/>
          <a:p>
            <a:pPr marL="0" indent="0">
              <a:buNone/>
            </a:pPr>
            <a:r>
              <a:rPr lang="en-PH" altLang="ja-JP" b="1" u="sng" dirty="0"/>
              <a:t>Transport Support for Local and Remote Connections</a:t>
            </a:r>
          </a:p>
          <a:p>
            <a:pPr marL="0" indent="0">
              <a:buNone/>
            </a:pPr>
            <a:endParaRPr lang="en-PH" altLang="ja-JP" dirty="0"/>
          </a:p>
          <a:p>
            <a:pPr marL="0" indent="0">
              <a:buNone/>
            </a:pPr>
            <a:r>
              <a:rPr lang="en-PH" altLang="ja-JP" dirty="0"/>
              <a:t>TCP/IP transport supports connections to local or remote MySQL servers.</a:t>
            </a:r>
          </a:p>
          <a:p>
            <a:pPr marL="0" indent="0">
              <a:buNone/>
            </a:pPr>
            <a:r>
              <a:rPr lang="en-PH" altLang="ja-JP" dirty="0"/>
              <a:t>Socket-file, named-pipe, and shared-memory transports support connections only to local MySQL servers. (Named-pipe transport does allow for remote connections, but this capability is not implemented in MySQL.)</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Communication Protocol</a:t>
            </a:r>
          </a:p>
        </p:txBody>
      </p:sp>
    </p:spTree>
    <p:extLst>
      <p:ext uri="{BB962C8B-B14F-4D97-AF65-F5344CB8AC3E}">
        <p14:creationId xmlns:p14="http://schemas.microsoft.com/office/powerpoint/2010/main" val="2303915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530253"/>
            <a:ext cx="6049528" cy="2826095"/>
          </a:xfrm>
        </p:spPr>
        <p:txBody>
          <a:bodyPr>
            <a:normAutofit/>
          </a:bodyPr>
          <a:lstStyle/>
          <a:p>
            <a:r>
              <a:rPr lang="en-US" dirty="0"/>
              <a:t>MySQL Storage Layer</a:t>
            </a:r>
          </a:p>
          <a:p>
            <a:r>
              <a:rPr lang="en-US" dirty="0"/>
              <a:t>Storage Engines</a:t>
            </a:r>
          </a:p>
          <a:p>
            <a:r>
              <a:rPr lang="en-US" altLang="ja-JP" dirty="0"/>
              <a:t>MySQL Memory and Disk Space</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MySQL Storage Engines </a:t>
            </a:r>
          </a:p>
        </p:txBody>
      </p:sp>
    </p:spTree>
    <p:extLst>
      <p:ext uri="{BB962C8B-B14F-4D97-AF65-F5344CB8AC3E}">
        <p14:creationId xmlns:p14="http://schemas.microsoft.com/office/powerpoint/2010/main" val="3098978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Layers</a:t>
            </a:r>
          </a:p>
        </p:txBody>
      </p:sp>
      <p:pic>
        <p:nvPicPr>
          <p:cNvPr id="1026" name="Picture 2">
            <a:extLst>
              <a:ext uri="{FF2B5EF4-FFF2-40B4-BE49-F238E27FC236}">
                <a16:creationId xmlns:a16="http://schemas.microsoft.com/office/drawing/2014/main" id="{EA9F01D9-B1D4-D1F5-DD75-A30E0451540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692842" y="366213"/>
            <a:ext cx="8366636" cy="6125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51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lstStyle/>
          <a:p>
            <a:pPr marL="0" indent="0">
              <a:buNone/>
            </a:pPr>
            <a:r>
              <a:rPr lang="en-PH" altLang="ja-JP" dirty="0"/>
              <a:t>The Storage Engine Layer of MYSQL Architecture make it’s unique and most preferable for developer’s . Due to this Layer MYSQL layer is counted as the mostly used RDBMS and is widely used. In MYSQL server , for different situations and requirement’s different types of storage engines are used which are </a:t>
            </a:r>
            <a:r>
              <a:rPr lang="en-PH" altLang="ja-JP" dirty="0" err="1"/>
              <a:t>InnoDB</a:t>
            </a:r>
            <a:r>
              <a:rPr lang="en-PH" altLang="ja-JP" dirty="0"/>
              <a:t> ,</a:t>
            </a:r>
            <a:r>
              <a:rPr lang="en-PH" altLang="ja-JP" dirty="0" err="1"/>
              <a:t>MYiSAM</a:t>
            </a:r>
            <a:r>
              <a:rPr lang="en-PH" altLang="ja-JP" dirty="0"/>
              <a:t> , NDB ,Memory etc. These storage engines are used as pluggable storage engineer where tables created by user are plugged with them.</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Storage Layer</a:t>
            </a:r>
          </a:p>
        </p:txBody>
      </p:sp>
    </p:spTree>
    <p:extLst>
      <p:ext uri="{BB962C8B-B14F-4D97-AF65-F5344CB8AC3E}">
        <p14:creationId xmlns:p14="http://schemas.microsoft.com/office/powerpoint/2010/main" val="447830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253210" y="287990"/>
            <a:ext cx="10523531" cy="583800"/>
          </a:xfrm>
        </p:spPr>
        <p:txBody>
          <a:bodyPr>
            <a:normAutofit/>
          </a:bodyPr>
          <a:lstStyle/>
          <a:p>
            <a:r>
              <a:rPr lang="en-US" dirty="0"/>
              <a:t>MySQL Storage Engines</a:t>
            </a:r>
          </a:p>
        </p:txBody>
      </p:sp>
      <p:pic>
        <p:nvPicPr>
          <p:cNvPr id="3" name="Picture 2">
            <a:extLst>
              <a:ext uri="{FF2B5EF4-FFF2-40B4-BE49-F238E27FC236}">
                <a16:creationId xmlns:a16="http://schemas.microsoft.com/office/drawing/2014/main" id="{88368208-37B7-C6EE-DBAB-64FA2F4A651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267201" y="-1"/>
            <a:ext cx="7924800" cy="6870897"/>
          </a:xfrm>
          <a:prstGeom prst="rect">
            <a:avLst/>
          </a:prstGeom>
        </p:spPr>
      </p:pic>
    </p:spTree>
    <p:extLst>
      <p:ext uri="{BB962C8B-B14F-4D97-AF65-F5344CB8AC3E}">
        <p14:creationId xmlns:p14="http://schemas.microsoft.com/office/powerpoint/2010/main" val="3218709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4234" y="287990"/>
            <a:ext cx="10523531" cy="583800"/>
          </a:xfrm>
        </p:spPr>
        <p:txBody>
          <a:bodyPr>
            <a:normAutofit/>
          </a:bodyPr>
          <a:lstStyle/>
          <a:p>
            <a:r>
              <a:rPr lang="en-US" dirty="0"/>
              <a:t>MySQL Storage Engines</a:t>
            </a:r>
          </a:p>
        </p:txBody>
      </p:sp>
      <p:sp>
        <p:nvSpPr>
          <p:cNvPr id="4" name="TextBox 3">
            <a:extLst>
              <a:ext uri="{FF2B5EF4-FFF2-40B4-BE49-F238E27FC236}">
                <a16:creationId xmlns:a16="http://schemas.microsoft.com/office/drawing/2014/main" id="{9F976880-A5A7-3BFC-3B93-75CB10897B68}"/>
              </a:ext>
            </a:extLst>
          </p:cNvPr>
          <p:cNvSpPr txBox="1"/>
          <p:nvPr/>
        </p:nvSpPr>
        <p:spPr>
          <a:xfrm>
            <a:off x="754068" y="1144014"/>
            <a:ext cx="10893940" cy="5401479"/>
          </a:xfrm>
          <a:prstGeom prst="rect">
            <a:avLst/>
          </a:prstGeom>
          <a:noFill/>
        </p:spPr>
        <p:txBody>
          <a:bodyPr wrap="square">
            <a:spAutoFit/>
          </a:bodyPr>
          <a:lstStyle/>
          <a:p>
            <a:r>
              <a:rPr lang="en-PH" sz="1500" dirty="0" err="1">
                <a:solidFill>
                  <a:schemeClr val="bg1"/>
                </a:solidFill>
              </a:rPr>
              <a:t>InnoDB</a:t>
            </a:r>
            <a:r>
              <a:rPr lang="en-PH" sz="1500" dirty="0">
                <a:solidFill>
                  <a:schemeClr val="bg1"/>
                </a:solidFill>
              </a:rPr>
              <a:t>: </a:t>
            </a:r>
            <a:r>
              <a:rPr lang="en-PH" sz="1500" dirty="0" err="1">
                <a:solidFill>
                  <a:schemeClr val="bg1"/>
                </a:solidFill>
              </a:rPr>
              <a:t>InnoDB</a:t>
            </a:r>
            <a:r>
              <a:rPr lang="en-PH" sz="1500" dirty="0">
                <a:solidFill>
                  <a:schemeClr val="bg1"/>
                </a:solidFill>
              </a:rPr>
              <a:t> is a storage engine for DBMS MySQL and </a:t>
            </a:r>
            <a:r>
              <a:rPr lang="en-PH" sz="1500" dirty="0" err="1">
                <a:solidFill>
                  <a:schemeClr val="bg1"/>
                </a:solidFill>
              </a:rPr>
              <a:t>MariaDB.It</a:t>
            </a:r>
            <a:r>
              <a:rPr lang="en-PH" sz="1500" dirty="0">
                <a:solidFill>
                  <a:schemeClr val="bg1"/>
                </a:solidFill>
              </a:rPr>
              <a:t> is the default storage engine for MySQL versions 5.5 and higher. It replaced </a:t>
            </a:r>
            <a:r>
              <a:rPr lang="en-PH" sz="1500" dirty="0" err="1">
                <a:solidFill>
                  <a:schemeClr val="bg1"/>
                </a:solidFill>
              </a:rPr>
              <a:t>MyISAM</a:t>
            </a:r>
            <a:r>
              <a:rPr lang="en-PH" sz="1500" dirty="0">
                <a:solidFill>
                  <a:schemeClr val="bg1"/>
                </a:solidFill>
              </a:rPr>
              <a:t> as the default engine.</a:t>
            </a:r>
          </a:p>
          <a:p>
            <a:endParaRPr lang="en-PH" sz="1500" dirty="0">
              <a:solidFill>
                <a:schemeClr val="bg1"/>
              </a:solidFill>
            </a:endParaRPr>
          </a:p>
          <a:p>
            <a:r>
              <a:rPr lang="en-PH" sz="1500" dirty="0">
                <a:solidFill>
                  <a:schemeClr val="bg1"/>
                </a:solidFill>
              </a:rPr>
              <a:t>Features:</a:t>
            </a:r>
          </a:p>
          <a:p>
            <a:pPr marL="285750" indent="-285750">
              <a:buFont typeface="Arial" panose="020B0604020202020204" pitchFamily="34" charset="0"/>
              <a:buChar char="•"/>
            </a:pPr>
            <a:r>
              <a:rPr lang="en-PH" sz="1500" dirty="0">
                <a:solidFill>
                  <a:schemeClr val="bg1"/>
                </a:solidFill>
              </a:rPr>
              <a:t>It provides standard ACID-compliant transaction features, along with foreign key support. Oracle recommends </a:t>
            </a:r>
            <a:r>
              <a:rPr lang="en-PH" sz="1500" dirty="0" err="1">
                <a:solidFill>
                  <a:schemeClr val="bg1"/>
                </a:solidFill>
              </a:rPr>
              <a:t>InnoDB</a:t>
            </a:r>
            <a:r>
              <a:rPr lang="en-PH" sz="1500" dirty="0">
                <a:solidFill>
                  <a:schemeClr val="bg1"/>
                </a:solidFill>
              </a:rPr>
              <a:t> for tables.</a:t>
            </a:r>
          </a:p>
          <a:p>
            <a:pPr marL="285750" indent="-285750">
              <a:buFont typeface="Arial" panose="020B0604020202020204" pitchFamily="34" charset="0"/>
              <a:buChar char="•"/>
            </a:pPr>
            <a:r>
              <a:rPr lang="en-PH" sz="1500" dirty="0">
                <a:solidFill>
                  <a:schemeClr val="bg1"/>
                </a:solidFill>
              </a:rPr>
              <a:t>It supports multi-version concurrency control, crash-recovery, and rollback operations. Multi-user performance is possible due to row-level locking.</a:t>
            </a:r>
          </a:p>
          <a:p>
            <a:pPr marL="285750" indent="-285750">
              <a:buFont typeface="Arial" panose="020B0604020202020204" pitchFamily="34" charset="0"/>
              <a:buChar char="•"/>
            </a:pPr>
            <a:r>
              <a:rPr lang="en-PH" sz="1500" dirty="0">
                <a:solidFill>
                  <a:schemeClr val="bg1"/>
                </a:solidFill>
              </a:rPr>
              <a:t>It is used in the MariaDB server too. To maintain data integrity and security, </a:t>
            </a:r>
            <a:r>
              <a:rPr lang="en-PH" sz="1500" dirty="0" err="1">
                <a:solidFill>
                  <a:schemeClr val="bg1"/>
                </a:solidFill>
              </a:rPr>
              <a:t>InnoDB</a:t>
            </a:r>
            <a:r>
              <a:rPr lang="en-PH" sz="1500" dirty="0">
                <a:solidFill>
                  <a:schemeClr val="bg1"/>
                </a:solidFill>
              </a:rPr>
              <a:t> supports foreign key constraints.</a:t>
            </a:r>
          </a:p>
          <a:p>
            <a:pPr marL="285750" indent="-285750">
              <a:buFont typeface="Arial" panose="020B0604020202020204" pitchFamily="34" charset="0"/>
              <a:buChar char="•"/>
            </a:pPr>
            <a:r>
              <a:rPr lang="en-PH" sz="1500" dirty="0" err="1">
                <a:solidFill>
                  <a:schemeClr val="bg1"/>
                </a:solidFill>
              </a:rPr>
              <a:t>InnoDB</a:t>
            </a:r>
            <a:r>
              <a:rPr lang="en-PH" sz="1500" dirty="0">
                <a:solidFill>
                  <a:schemeClr val="bg1"/>
                </a:solidFill>
              </a:rPr>
              <a:t> supports buffers that cache data as well as indexes.</a:t>
            </a:r>
          </a:p>
          <a:p>
            <a:pPr marL="285750" indent="-285750">
              <a:buFont typeface="Arial" panose="020B0604020202020204" pitchFamily="34" charset="0"/>
              <a:buChar char="•"/>
            </a:pPr>
            <a:r>
              <a:rPr lang="en-PH" sz="1500" dirty="0">
                <a:solidFill>
                  <a:schemeClr val="bg1"/>
                </a:solidFill>
              </a:rPr>
              <a:t>It offers a table locking method, which means only one user can alter the table at a time.</a:t>
            </a:r>
          </a:p>
          <a:p>
            <a:endParaRPr lang="en-PH" sz="1500" dirty="0">
              <a:solidFill>
                <a:schemeClr val="bg1"/>
              </a:solidFill>
            </a:endParaRPr>
          </a:p>
          <a:p>
            <a:r>
              <a:rPr lang="en-PH" sz="1500" dirty="0">
                <a:solidFill>
                  <a:schemeClr val="bg1"/>
                </a:solidFill>
              </a:rPr>
              <a:t>Advantages:</a:t>
            </a:r>
          </a:p>
          <a:p>
            <a:pPr marL="285750" indent="-285750">
              <a:buFont typeface="Arial" panose="020B0604020202020204" pitchFamily="34" charset="0"/>
              <a:buChar char="•"/>
            </a:pPr>
            <a:r>
              <a:rPr lang="en-PH" sz="1500" dirty="0">
                <a:solidFill>
                  <a:schemeClr val="bg1"/>
                </a:solidFill>
              </a:rPr>
              <a:t>Supports ACID (Atomicity, Consistency, Isolation, and Durability) properties for securing user’s data.</a:t>
            </a:r>
          </a:p>
          <a:p>
            <a:pPr marL="285750" indent="-285750">
              <a:buFont typeface="Arial" panose="020B0604020202020204" pitchFamily="34" charset="0"/>
              <a:buChar char="•"/>
            </a:pPr>
            <a:r>
              <a:rPr lang="en-PH" sz="1500" dirty="0">
                <a:solidFill>
                  <a:schemeClr val="bg1"/>
                </a:solidFill>
              </a:rPr>
              <a:t>Access to multiple users with high performance and consistent reads in Oracle-style.</a:t>
            </a:r>
          </a:p>
          <a:p>
            <a:pPr marL="285750" indent="-285750">
              <a:buFont typeface="Arial" panose="020B0604020202020204" pitchFamily="34" charset="0"/>
              <a:buChar char="•"/>
            </a:pPr>
            <a:r>
              <a:rPr lang="en-PH" sz="1500" dirty="0">
                <a:solidFill>
                  <a:schemeClr val="bg1"/>
                </a:solidFill>
              </a:rPr>
              <a:t> Supports usage of foreign keys that help in the consistent update, insert and delete operations. Also, it helps in maintaining integrity in the contents of the tables of the database.          </a:t>
            </a:r>
          </a:p>
          <a:p>
            <a:endParaRPr lang="en-PH" sz="1500" dirty="0">
              <a:solidFill>
                <a:schemeClr val="bg1"/>
              </a:solidFill>
            </a:endParaRPr>
          </a:p>
          <a:p>
            <a:r>
              <a:rPr lang="en-PH" sz="1500" dirty="0">
                <a:solidFill>
                  <a:schemeClr val="bg1"/>
                </a:solidFill>
              </a:rPr>
              <a:t>Disadvantages:</a:t>
            </a:r>
          </a:p>
          <a:p>
            <a:pPr marL="285750" indent="-285750">
              <a:buFont typeface="Arial" panose="020B0604020202020204" pitchFamily="34" charset="0"/>
              <a:buChar char="•"/>
            </a:pPr>
            <a:r>
              <a:rPr lang="en-PH" sz="1500" dirty="0">
                <a:solidFill>
                  <a:schemeClr val="bg1"/>
                </a:solidFill>
              </a:rPr>
              <a:t>Does not support full-text search.      </a:t>
            </a:r>
          </a:p>
          <a:p>
            <a:pPr marL="285750" indent="-285750">
              <a:buFont typeface="Arial" panose="020B0604020202020204" pitchFamily="34" charset="0"/>
              <a:buChar char="•"/>
            </a:pPr>
            <a:r>
              <a:rPr lang="en-PH" sz="1500" dirty="0">
                <a:solidFill>
                  <a:schemeClr val="bg1"/>
                </a:solidFill>
              </a:rPr>
              <a:t>If performance is a priority then it is not used because it is slower than </a:t>
            </a:r>
            <a:r>
              <a:rPr lang="en-PH" sz="1500" dirty="0" err="1">
                <a:solidFill>
                  <a:schemeClr val="bg1"/>
                </a:solidFill>
              </a:rPr>
              <a:t>MyISAM</a:t>
            </a:r>
            <a:r>
              <a:rPr lang="en-PH" sz="1500" dirty="0">
                <a:solidFill>
                  <a:schemeClr val="bg1"/>
                </a:solidFill>
              </a:rPr>
              <a:t>. </a:t>
            </a:r>
          </a:p>
          <a:p>
            <a:pPr marL="285750" indent="-285750">
              <a:buFont typeface="Arial" panose="020B0604020202020204" pitchFamily="34" charset="0"/>
              <a:buChar char="•"/>
            </a:pPr>
            <a:r>
              <a:rPr lang="en-PH" sz="1500" dirty="0">
                <a:solidFill>
                  <a:schemeClr val="bg1"/>
                </a:solidFill>
              </a:rPr>
              <a:t>Usage of foreign key relationships makes it complex to use.</a:t>
            </a:r>
          </a:p>
        </p:txBody>
      </p:sp>
    </p:spTree>
    <p:extLst>
      <p:ext uri="{BB962C8B-B14F-4D97-AF65-F5344CB8AC3E}">
        <p14:creationId xmlns:p14="http://schemas.microsoft.com/office/powerpoint/2010/main" val="2020400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4234" y="287990"/>
            <a:ext cx="10523531" cy="583800"/>
          </a:xfrm>
        </p:spPr>
        <p:txBody>
          <a:bodyPr>
            <a:normAutofit/>
          </a:bodyPr>
          <a:lstStyle/>
          <a:p>
            <a:r>
              <a:rPr lang="en-US" dirty="0"/>
              <a:t>MySQL Storage Engines</a:t>
            </a:r>
          </a:p>
        </p:txBody>
      </p:sp>
      <p:sp>
        <p:nvSpPr>
          <p:cNvPr id="4" name="TextBox 3">
            <a:extLst>
              <a:ext uri="{FF2B5EF4-FFF2-40B4-BE49-F238E27FC236}">
                <a16:creationId xmlns:a16="http://schemas.microsoft.com/office/drawing/2014/main" id="{9F976880-A5A7-3BFC-3B93-75CB10897B68}"/>
              </a:ext>
            </a:extLst>
          </p:cNvPr>
          <p:cNvSpPr txBox="1"/>
          <p:nvPr/>
        </p:nvSpPr>
        <p:spPr>
          <a:xfrm>
            <a:off x="754068" y="1236779"/>
            <a:ext cx="10893940" cy="4016484"/>
          </a:xfrm>
          <a:prstGeom prst="rect">
            <a:avLst/>
          </a:prstGeom>
          <a:noFill/>
        </p:spPr>
        <p:txBody>
          <a:bodyPr wrap="square">
            <a:spAutoFit/>
          </a:bodyPr>
          <a:lstStyle/>
          <a:p>
            <a:r>
              <a:rPr lang="en-PH" sz="1500" dirty="0" err="1">
                <a:solidFill>
                  <a:schemeClr val="bg1"/>
                </a:solidFill>
              </a:rPr>
              <a:t>MyISAM</a:t>
            </a:r>
            <a:r>
              <a:rPr lang="en-PH" sz="1500" dirty="0">
                <a:solidFill>
                  <a:schemeClr val="bg1"/>
                </a:solidFill>
              </a:rPr>
              <a:t>: It is the default engine for MySQL DBMS versions prior to 5.5.MyISAM is a high-speed storage and retrieval storage engine. It doesn’t support transactions. It is easy to copy between systems and has a small data footprint. Mostly used in Web and Data Warehousing.</a:t>
            </a:r>
          </a:p>
          <a:p>
            <a:endParaRPr lang="en-PH" sz="1500" dirty="0">
              <a:solidFill>
                <a:schemeClr val="bg1"/>
              </a:solidFill>
            </a:endParaRPr>
          </a:p>
          <a:p>
            <a:r>
              <a:rPr lang="en-PH" sz="1500" dirty="0">
                <a:solidFill>
                  <a:schemeClr val="bg1"/>
                </a:solidFill>
              </a:rPr>
              <a:t>Features:</a:t>
            </a:r>
          </a:p>
          <a:p>
            <a:pPr marL="285750" indent="-285750">
              <a:buFont typeface="Arial" panose="020B0604020202020204" pitchFamily="34" charset="0"/>
              <a:buChar char="•"/>
            </a:pPr>
            <a:r>
              <a:rPr lang="en-PH" sz="1500" dirty="0" err="1">
                <a:solidFill>
                  <a:schemeClr val="bg1"/>
                </a:solidFill>
              </a:rPr>
              <a:t>MyISAM</a:t>
            </a:r>
            <a:r>
              <a:rPr lang="en-PH" sz="1500" dirty="0">
                <a:solidFill>
                  <a:schemeClr val="bg1"/>
                </a:solidFill>
              </a:rPr>
              <a:t> is stored in 3 files: .</a:t>
            </a:r>
            <a:r>
              <a:rPr lang="en-PH" sz="1500" dirty="0" err="1">
                <a:solidFill>
                  <a:schemeClr val="bg1"/>
                </a:solidFill>
              </a:rPr>
              <a:t>frm</a:t>
            </a:r>
            <a:r>
              <a:rPr lang="en-PH" sz="1500" dirty="0">
                <a:solidFill>
                  <a:schemeClr val="bg1"/>
                </a:solidFill>
              </a:rPr>
              <a:t> – Stores table format, .MYD – Data files, .MYI – index file.</a:t>
            </a:r>
          </a:p>
          <a:p>
            <a:pPr marL="285750" indent="-285750">
              <a:buFont typeface="Arial" panose="020B0604020202020204" pitchFamily="34" charset="0"/>
              <a:buChar char="•"/>
            </a:pPr>
            <a:r>
              <a:rPr lang="en-PH" sz="1500" dirty="0">
                <a:solidFill>
                  <a:schemeClr val="bg1"/>
                </a:solidFill>
              </a:rPr>
              <a:t>It supports three storage formats: Fixed, Dynamic, and Compressed.</a:t>
            </a:r>
          </a:p>
          <a:p>
            <a:pPr marL="285750" indent="-285750">
              <a:buFont typeface="Arial" panose="020B0604020202020204" pitchFamily="34" charset="0"/>
              <a:buChar char="•"/>
            </a:pPr>
            <a:r>
              <a:rPr lang="en-PH" sz="1500" dirty="0">
                <a:solidFill>
                  <a:schemeClr val="bg1"/>
                </a:solidFill>
              </a:rPr>
              <a:t>The maximum key length is 1000 bytes.</a:t>
            </a:r>
          </a:p>
          <a:p>
            <a:pPr marL="285750" indent="-285750">
              <a:buFont typeface="Arial" panose="020B0604020202020204" pitchFamily="34" charset="0"/>
              <a:buChar char="•"/>
            </a:pPr>
            <a:r>
              <a:rPr lang="en-PH" sz="1500" dirty="0">
                <a:solidFill>
                  <a:schemeClr val="bg1"/>
                </a:solidFill>
              </a:rPr>
              <a:t>The maximum number of indexes per table and columns per index are 64 and 16 respectively.</a:t>
            </a:r>
          </a:p>
          <a:p>
            <a:endParaRPr lang="en-PH" sz="1500" dirty="0">
              <a:solidFill>
                <a:schemeClr val="bg1"/>
              </a:solidFill>
            </a:endParaRPr>
          </a:p>
          <a:p>
            <a:r>
              <a:rPr lang="en-PH" sz="1500" dirty="0">
                <a:solidFill>
                  <a:schemeClr val="bg1"/>
                </a:solidFill>
              </a:rPr>
              <a:t>Advantages:</a:t>
            </a:r>
          </a:p>
          <a:p>
            <a:pPr marL="285750" indent="-285750">
              <a:buFont typeface="Arial" panose="020B0604020202020204" pitchFamily="34" charset="0"/>
              <a:buChar char="•"/>
            </a:pPr>
            <a:r>
              <a:rPr lang="en-PH" sz="1500" dirty="0" err="1">
                <a:solidFill>
                  <a:schemeClr val="bg1"/>
                </a:solidFill>
              </a:rPr>
              <a:t>MyISAM</a:t>
            </a:r>
            <a:r>
              <a:rPr lang="en-PH" sz="1500" dirty="0">
                <a:solidFill>
                  <a:schemeClr val="bg1"/>
                </a:solidFill>
              </a:rPr>
              <a:t> is simpler than other engines.</a:t>
            </a:r>
          </a:p>
          <a:p>
            <a:pPr marL="285750" indent="-285750">
              <a:buFont typeface="Arial" panose="020B0604020202020204" pitchFamily="34" charset="0"/>
              <a:buChar char="•"/>
            </a:pPr>
            <a:r>
              <a:rPr lang="en-PH" sz="1500" dirty="0">
                <a:solidFill>
                  <a:schemeClr val="bg1"/>
                </a:solidFill>
              </a:rPr>
              <a:t>It is faster than any other general-purpose database engine. It also provides a full-text searching</a:t>
            </a:r>
          </a:p>
          <a:p>
            <a:endParaRPr lang="en-PH" sz="1500" dirty="0">
              <a:solidFill>
                <a:schemeClr val="bg1"/>
              </a:solidFill>
            </a:endParaRPr>
          </a:p>
          <a:p>
            <a:r>
              <a:rPr lang="en-PH" sz="1500" dirty="0">
                <a:solidFill>
                  <a:schemeClr val="bg1"/>
                </a:solidFill>
              </a:rPr>
              <a:t>Disadvantages:</a:t>
            </a:r>
          </a:p>
          <a:p>
            <a:pPr marL="285750" indent="-285750">
              <a:buFont typeface="Arial" panose="020B0604020202020204" pitchFamily="34" charset="0"/>
              <a:buChar char="•"/>
            </a:pPr>
            <a:r>
              <a:rPr lang="en-PH" sz="1500" dirty="0">
                <a:solidFill>
                  <a:schemeClr val="bg1"/>
                </a:solidFill>
              </a:rPr>
              <a:t>It can easily lead to corruption of the table. However, we can use the REPAIR TABLE query to recover it.</a:t>
            </a:r>
          </a:p>
          <a:p>
            <a:pPr marL="285750" indent="-285750">
              <a:buFont typeface="Arial" panose="020B0604020202020204" pitchFamily="34" charset="0"/>
              <a:buChar char="•"/>
            </a:pPr>
            <a:r>
              <a:rPr lang="en-PH" sz="1500" dirty="0">
                <a:solidFill>
                  <a:schemeClr val="bg1"/>
                </a:solidFill>
              </a:rPr>
              <a:t>It does not support foreign key constraints or transactions.</a:t>
            </a:r>
          </a:p>
        </p:txBody>
      </p:sp>
    </p:spTree>
    <p:extLst>
      <p:ext uri="{BB962C8B-B14F-4D97-AF65-F5344CB8AC3E}">
        <p14:creationId xmlns:p14="http://schemas.microsoft.com/office/powerpoint/2010/main" val="980550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4234" y="287990"/>
            <a:ext cx="10523531" cy="583800"/>
          </a:xfrm>
        </p:spPr>
        <p:txBody>
          <a:bodyPr>
            <a:normAutofit/>
          </a:bodyPr>
          <a:lstStyle/>
          <a:p>
            <a:r>
              <a:rPr lang="en-US" dirty="0"/>
              <a:t>MySQL Storage Engines</a:t>
            </a:r>
          </a:p>
        </p:txBody>
      </p:sp>
      <p:sp>
        <p:nvSpPr>
          <p:cNvPr id="4" name="TextBox 3">
            <a:extLst>
              <a:ext uri="{FF2B5EF4-FFF2-40B4-BE49-F238E27FC236}">
                <a16:creationId xmlns:a16="http://schemas.microsoft.com/office/drawing/2014/main" id="{9F976880-A5A7-3BFC-3B93-75CB10897B68}"/>
              </a:ext>
            </a:extLst>
          </p:cNvPr>
          <p:cNvSpPr txBox="1"/>
          <p:nvPr/>
        </p:nvSpPr>
        <p:spPr>
          <a:xfrm>
            <a:off x="754068" y="1236779"/>
            <a:ext cx="10893940" cy="4016484"/>
          </a:xfrm>
          <a:prstGeom prst="rect">
            <a:avLst/>
          </a:prstGeom>
          <a:noFill/>
        </p:spPr>
        <p:txBody>
          <a:bodyPr wrap="square">
            <a:spAutoFit/>
          </a:bodyPr>
          <a:lstStyle/>
          <a:p>
            <a:r>
              <a:rPr lang="en-PH" sz="1500" dirty="0">
                <a:solidFill>
                  <a:schemeClr val="bg1"/>
                </a:solidFill>
              </a:rPr>
              <a:t>CSV: It is used to store CSV format in a text file. It is always compiled into the MySQL server. It is lightweight and can be easily imported into spreadsheet programs.</a:t>
            </a:r>
          </a:p>
          <a:p>
            <a:endParaRPr lang="en-PH" sz="1500" dirty="0">
              <a:solidFill>
                <a:schemeClr val="bg1"/>
              </a:solidFill>
            </a:endParaRPr>
          </a:p>
          <a:p>
            <a:r>
              <a:rPr lang="en-PH" sz="1500" dirty="0">
                <a:solidFill>
                  <a:schemeClr val="bg1"/>
                </a:solidFill>
              </a:rPr>
              <a:t>Features:</a:t>
            </a:r>
          </a:p>
          <a:p>
            <a:pPr marL="285750" indent="-285750">
              <a:buFont typeface="Arial" panose="020B0604020202020204" pitchFamily="34" charset="0"/>
              <a:buChar char="•"/>
            </a:pPr>
            <a:r>
              <a:rPr lang="en-PH" sz="1500" dirty="0">
                <a:solidFill>
                  <a:schemeClr val="bg1"/>
                </a:solidFill>
              </a:rPr>
              <a:t>CSV tables use CSV </a:t>
            </a:r>
            <a:r>
              <a:rPr lang="en-PH" sz="1500" dirty="0" err="1">
                <a:solidFill>
                  <a:schemeClr val="bg1"/>
                </a:solidFill>
              </a:rPr>
              <a:t>format.Thus</a:t>
            </a:r>
            <a:r>
              <a:rPr lang="en-PH" sz="1500" dirty="0">
                <a:solidFill>
                  <a:schemeClr val="bg1"/>
                </a:solidFill>
              </a:rPr>
              <a:t>, it can be used for data exchange for </a:t>
            </a:r>
            <a:r>
              <a:rPr lang="en-PH" sz="1500" dirty="0" err="1">
                <a:solidFill>
                  <a:schemeClr val="bg1"/>
                </a:solidFill>
              </a:rPr>
              <a:t>eg.</a:t>
            </a:r>
            <a:r>
              <a:rPr lang="en-PH" sz="1500" dirty="0">
                <a:solidFill>
                  <a:schemeClr val="bg1"/>
                </a:solidFill>
              </a:rPr>
              <a:t> using the spreadsheet.</a:t>
            </a:r>
          </a:p>
          <a:p>
            <a:pPr marL="285750" indent="-285750">
              <a:buFont typeface="Arial" panose="020B0604020202020204" pitchFamily="34" charset="0"/>
              <a:buChar char="•"/>
            </a:pPr>
            <a:r>
              <a:rPr lang="en-PH" sz="1500" dirty="0">
                <a:solidFill>
                  <a:schemeClr val="bg1"/>
                </a:solidFill>
              </a:rPr>
              <a:t>Editing data can be performed even if the MySQL server is down using standard file editors</a:t>
            </a:r>
          </a:p>
          <a:p>
            <a:pPr marL="285750" indent="-285750">
              <a:buFont typeface="Arial" panose="020B0604020202020204" pitchFamily="34" charset="0"/>
              <a:buChar char="•"/>
            </a:pPr>
            <a:r>
              <a:rPr lang="en-PH" sz="1500" dirty="0">
                <a:solidFill>
                  <a:schemeClr val="bg1"/>
                </a:solidFill>
              </a:rPr>
              <a:t>Instantaneous loading of massive data in the MySQL server.</a:t>
            </a:r>
          </a:p>
          <a:p>
            <a:endParaRPr lang="en-PH" sz="1500" dirty="0">
              <a:solidFill>
                <a:schemeClr val="bg1"/>
              </a:solidFill>
            </a:endParaRPr>
          </a:p>
          <a:p>
            <a:r>
              <a:rPr lang="en-PH" sz="1500" dirty="0">
                <a:solidFill>
                  <a:schemeClr val="bg1"/>
                </a:solidFill>
              </a:rPr>
              <a:t>Advantages: </a:t>
            </a:r>
          </a:p>
          <a:p>
            <a:pPr marL="285750" indent="-285750">
              <a:buFont typeface="Arial" panose="020B0604020202020204" pitchFamily="34" charset="0"/>
              <a:buChar char="•"/>
            </a:pPr>
            <a:r>
              <a:rPr lang="en-PH" sz="1500" dirty="0">
                <a:solidFill>
                  <a:schemeClr val="bg1"/>
                </a:solidFill>
              </a:rPr>
              <a:t>Metafile is created that stores the state of the table and the number of rows that exist in the table after creating the CSV file.</a:t>
            </a:r>
          </a:p>
          <a:p>
            <a:pPr marL="285750" indent="-285750">
              <a:buFont typeface="Arial" panose="020B0604020202020204" pitchFamily="34" charset="0"/>
              <a:buChar char="•"/>
            </a:pPr>
            <a:r>
              <a:rPr lang="en-PH" sz="1500" dirty="0">
                <a:solidFill>
                  <a:schemeClr val="bg1"/>
                </a:solidFill>
              </a:rPr>
              <a:t>Data is stored in a text file using the common-separated value format.</a:t>
            </a:r>
          </a:p>
          <a:p>
            <a:endParaRPr lang="en-PH" sz="1500" dirty="0">
              <a:solidFill>
                <a:schemeClr val="bg1"/>
              </a:solidFill>
            </a:endParaRPr>
          </a:p>
          <a:p>
            <a:r>
              <a:rPr lang="en-PH" sz="1500" dirty="0">
                <a:solidFill>
                  <a:schemeClr val="bg1"/>
                </a:solidFill>
              </a:rPr>
              <a:t>Disadvantages: </a:t>
            </a:r>
          </a:p>
          <a:p>
            <a:pPr marL="285750" indent="-285750">
              <a:buFont typeface="Arial" panose="020B0604020202020204" pitchFamily="34" charset="0"/>
              <a:buChar char="•"/>
            </a:pPr>
            <a:r>
              <a:rPr lang="en-PH" sz="1500" dirty="0">
                <a:solidFill>
                  <a:schemeClr val="bg1"/>
                </a:solidFill>
              </a:rPr>
              <a:t>CSV engine does not support indexing.</a:t>
            </a:r>
          </a:p>
          <a:p>
            <a:pPr marL="285750" indent="-285750">
              <a:buFont typeface="Arial" panose="020B0604020202020204" pitchFamily="34" charset="0"/>
              <a:buChar char="•"/>
            </a:pPr>
            <a:r>
              <a:rPr lang="en-PH" sz="1500" dirty="0">
                <a:solidFill>
                  <a:schemeClr val="bg1"/>
                </a:solidFill>
              </a:rPr>
              <a:t>It does not support partitioning.</a:t>
            </a:r>
          </a:p>
          <a:p>
            <a:pPr marL="285750" indent="-285750">
              <a:buFont typeface="Arial" panose="020B0604020202020204" pitchFamily="34" charset="0"/>
              <a:buChar char="•"/>
            </a:pPr>
            <a:r>
              <a:rPr lang="en-PH" sz="1500" dirty="0">
                <a:solidFill>
                  <a:schemeClr val="bg1"/>
                </a:solidFill>
              </a:rPr>
              <a:t>It must have NOT NULL attributes on all columns.</a:t>
            </a:r>
          </a:p>
        </p:txBody>
      </p:sp>
    </p:spTree>
    <p:extLst>
      <p:ext uri="{BB962C8B-B14F-4D97-AF65-F5344CB8AC3E}">
        <p14:creationId xmlns:p14="http://schemas.microsoft.com/office/powerpoint/2010/main" val="3605496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4234" y="287990"/>
            <a:ext cx="10523531" cy="583800"/>
          </a:xfrm>
        </p:spPr>
        <p:txBody>
          <a:bodyPr>
            <a:normAutofit/>
          </a:bodyPr>
          <a:lstStyle/>
          <a:p>
            <a:r>
              <a:rPr lang="en-US" dirty="0"/>
              <a:t>MySQL Storage Engines</a:t>
            </a:r>
          </a:p>
        </p:txBody>
      </p:sp>
      <p:sp>
        <p:nvSpPr>
          <p:cNvPr id="4" name="TextBox 3">
            <a:extLst>
              <a:ext uri="{FF2B5EF4-FFF2-40B4-BE49-F238E27FC236}">
                <a16:creationId xmlns:a16="http://schemas.microsoft.com/office/drawing/2014/main" id="{9F976880-A5A7-3BFC-3B93-75CB10897B68}"/>
              </a:ext>
            </a:extLst>
          </p:cNvPr>
          <p:cNvSpPr txBox="1"/>
          <p:nvPr/>
        </p:nvSpPr>
        <p:spPr>
          <a:xfrm>
            <a:off x="754068" y="1236779"/>
            <a:ext cx="10893940" cy="4708981"/>
          </a:xfrm>
          <a:prstGeom prst="rect">
            <a:avLst/>
          </a:prstGeom>
          <a:noFill/>
        </p:spPr>
        <p:txBody>
          <a:bodyPr wrap="square">
            <a:spAutoFit/>
          </a:bodyPr>
          <a:lstStyle/>
          <a:p>
            <a:r>
              <a:rPr lang="en-PH" sz="1500" dirty="0">
                <a:solidFill>
                  <a:schemeClr val="bg1"/>
                </a:solidFill>
              </a:rPr>
              <a:t>MERGE: Tables created using the MERGE engine are used to handle a large volume of data easily. It is a collection of identical </a:t>
            </a:r>
            <a:r>
              <a:rPr lang="en-PH" sz="1500" dirty="0" err="1">
                <a:solidFill>
                  <a:schemeClr val="bg1"/>
                </a:solidFill>
              </a:rPr>
              <a:t>MyISAM</a:t>
            </a:r>
            <a:r>
              <a:rPr lang="en-PH" sz="1500" dirty="0">
                <a:solidFill>
                  <a:schemeClr val="bg1"/>
                </a:solidFill>
              </a:rPr>
              <a:t> tables that can be used as one. Thus, it is also known as the </a:t>
            </a:r>
            <a:r>
              <a:rPr lang="en-PH" sz="1500" dirty="0" err="1">
                <a:solidFill>
                  <a:schemeClr val="bg1"/>
                </a:solidFill>
              </a:rPr>
              <a:t>MRG_MyISAM</a:t>
            </a:r>
            <a:r>
              <a:rPr lang="en-PH" sz="1500" dirty="0">
                <a:solidFill>
                  <a:schemeClr val="bg1"/>
                </a:solidFill>
              </a:rPr>
              <a:t> engine. It is good for data warehousing environments.</a:t>
            </a:r>
          </a:p>
          <a:p>
            <a:endParaRPr lang="en-PH" sz="1500" dirty="0">
              <a:solidFill>
                <a:schemeClr val="bg1"/>
              </a:solidFill>
            </a:endParaRPr>
          </a:p>
          <a:p>
            <a:r>
              <a:rPr lang="en-PH" sz="1500" dirty="0">
                <a:solidFill>
                  <a:schemeClr val="bg1"/>
                </a:solidFill>
              </a:rPr>
              <a:t>Features:</a:t>
            </a:r>
          </a:p>
          <a:p>
            <a:pPr marL="285750" indent="-285750">
              <a:buFont typeface="Arial" panose="020B0604020202020204" pitchFamily="34" charset="0"/>
              <a:buChar char="•"/>
            </a:pPr>
            <a:r>
              <a:rPr lang="en-PH" sz="1500" dirty="0">
                <a:solidFill>
                  <a:schemeClr val="bg1"/>
                </a:solidFill>
              </a:rPr>
              <a:t>It was introduced in MySQL  3.23.25 version.</a:t>
            </a:r>
          </a:p>
          <a:p>
            <a:pPr marL="285750" indent="-285750">
              <a:buFont typeface="Arial" panose="020B0604020202020204" pitchFamily="34" charset="0"/>
              <a:buChar char="•"/>
            </a:pPr>
            <a:r>
              <a:rPr lang="en-PH" sz="1500" dirty="0">
                <a:solidFill>
                  <a:schemeClr val="bg1"/>
                </a:solidFill>
              </a:rPr>
              <a:t>UNION and INSERT_METHOD are two unique features of MERGE tables.</a:t>
            </a:r>
          </a:p>
          <a:p>
            <a:pPr marL="285750" indent="-285750">
              <a:buFont typeface="Arial" panose="020B0604020202020204" pitchFamily="34" charset="0"/>
              <a:buChar char="•"/>
            </a:pPr>
            <a:r>
              <a:rPr lang="en-PH" sz="1500" dirty="0">
                <a:solidFill>
                  <a:schemeClr val="bg1"/>
                </a:solidFill>
              </a:rPr>
              <a:t>MERGE tables do not have PRIMARY KEY or UNIQUE indexes as they cannot enforce uniqueness over all tables.</a:t>
            </a:r>
          </a:p>
          <a:p>
            <a:endParaRPr lang="en-PH" sz="1500" dirty="0">
              <a:solidFill>
                <a:schemeClr val="bg1"/>
              </a:solidFill>
            </a:endParaRPr>
          </a:p>
          <a:p>
            <a:r>
              <a:rPr lang="en-PH" sz="1500" dirty="0">
                <a:solidFill>
                  <a:schemeClr val="bg1"/>
                </a:solidFill>
              </a:rPr>
              <a:t>Advantages:</a:t>
            </a:r>
          </a:p>
          <a:p>
            <a:pPr marL="285750" indent="-285750">
              <a:buFont typeface="Arial" panose="020B0604020202020204" pitchFamily="34" charset="0"/>
              <a:buChar char="•"/>
            </a:pPr>
            <a:r>
              <a:rPr lang="en-PH" sz="1500" dirty="0">
                <a:solidFill>
                  <a:schemeClr val="bg1"/>
                </a:solidFill>
              </a:rPr>
              <a:t>It is a collection of identical </a:t>
            </a:r>
            <a:r>
              <a:rPr lang="en-PH" sz="1500" dirty="0" err="1">
                <a:solidFill>
                  <a:schemeClr val="bg1"/>
                </a:solidFill>
              </a:rPr>
              <a:t>MyISAM</a:t>
            </a:r>
            <a:r>
              <a:rPr lang="en-PH" sz="1500" dirty="0">
                <a:solidFill>
                  <a:schemeClr val="bg1"/>
                </a:solidFill>
              </a:rPr>
              <a:t> tables that can be used as one table. Memory is saved due to it.</a:t>
            </a:r>
          </a:p>
          <a:p>
            <a:pPr marL="285750" indent="-285750">
              <a:buFont typeface="Arial" panose="020B0604020202020204" pitchFamily="34" charset="0"/>
              <a:buChar char="•"/>
            </a:pPr>
            <a:r>
              <a:rPr lang="en-PH" sz="1500" dirty="0">
                <a:solidFill>
                  <a:schemeClr val="bg1"/>
                </a:solidFill>
              </a:rPr>
              <a:t>It can perform the most efficient repair of individual tables rather than repairing a single large table which is made by merging these individual tables.</a:t>
            </a:r>
          </a:p>
          <a:p>
            <a:pPr marL="285750" indent="-285750">
              <a:buFont typeface="Arial" panose="020B0604020202020204" pitchFamily="34" charset="0"/>
              <a:buChar char="•"/>
            </a:pPr>
            <a:r>
              <a:rPr lang="en-PH" sz="1500" dirty="0">
                <a:solidFill>
                  <a:schemeClr val="bg1"/>
                </a:solidFill>
              </a:rPr>
              <a:t>Merge tables are not limited to the file size of the operating system, unlike </a:t>
            </a:r>
            <a:r>
              <a:rPr lang="en-PH" sz="1500" dirty="0" err="1">
                <a:solidFill>
                  <a:schemeClr val="bg1"/>
                </a:solidFill>
              </a:rPr>
              <a:t>MyISAM</a:t>
            </a:r>
            <a:r>
              <a:rPr lang="en-PH" sz="1500" dirty="0">
                <a:solidFill>
                  <a:schemeClr val="bg1"/>
                </a:solidFill>
              </a:rPr>
              <a:t> tables.</a:t>
            </a:r>
          </a:p>
          <a:p>
            <a:endParaRPr lang="en-PH" sz="1500" dirty="0">
              <a:solidFill>
                <a:schemeClr val="bg1"/>
              </a:solidFill>
            </a:endParaRPr>
          </a:p>
          <a:p>
            <a:r>
              <a:rPr lang="en-PH" sz="1500" dirty="0">
                <a:solidFill>
                  <a:schemeClr val="bg1"/>
                </a:solidFill>
              </a:rPr>
              <a:t>Disadvantages:</a:t>
            </a:r>
          </a:p>
          <a:p>
            <a:pPr marL="285750" indent="-285750">
              <a:buFont typeface="Arial" panose="020B0604020202020204" pitchFamily="34" charset="0"/>
              <a:buChar char="•"/>
            </a:pPr>
            <a:r>
              <a:rPr lang="en-PH" sz="1500" dirty="0">
                <a:solidFill>
                  <a:schemeClr val="bg1"/>
                </a:solidFill>
              </a:rPr>
              <a:t>Only identical </a:t>
            </a:r>
            <a:r>
              <a:rPr lang="en-PH" sz="1500" dirty="0" err="1">
                <a:solidFill>
                  <a:schemeClr val="bg1"/>
                </a:solidFill>
              </a:rPr>
              <a:t>MyISAM</a:t>
            </a:r>
            <a:r>
              <a:rPr lang="en-PH" sz="1500" dirty="0">
                <a:solidFill>
                  <a:schemeClr val="bg1"/>
                </a:solidFill>
              </a:rPr>
              <a:t> tables can be used to merge.</a:t>
            </a:r>
          </a:p>
          <a:p>
            <a:pPr marL="285750" indent="-285750">
              <a:buFont typeface="Arial" panose="020B0604020202020204" pitchFamily="34" charset="0"/>
              <a:buChar char="•"/>
            </a:pPr>
            <a:r>
              <a:rPr lang="en-PH" sz="1500" dirty="0">
                <a:solidFill>
                  <a:schemeClr val="bg1"/>
                </a:solidFill>
              </a:rPr>
              <a:t>If the MERGE table is </a:t>
            </a:r>
            <a:r>
              <a:rPr lang="en-PH" sz="1500" dirty="0" err="1">
                <a:solidFill>
                  <a:schemeClr val="bg1"/>
                </a:solidFill>
              </a:rPr>
              <a:t>nontemporary</a:t>
            </a:r>
            <a:r>
              <a:rPr lang="en-PH" sz="1500" dirty="0">
                <a:solidFill>
                  <a:schemeClr val="bg1"/>
                </a:solidFill>
              </a:rPr>
              <a:t>, it is necessary for merge tables to be </a:t>
            </a:r>
            <a:r>
              <a:rPr lang="en-PH" sz="1500" dirty="0" err="1">
                <a:solidFill>
                  <a:schemeClr val="bg1"/>
                </a:solidFill>
              </a:rPr>
              <a:t>nontemporary</a:t>
            </a:r>
            <a:r>
              <a:rPr lang="en-PH" sz="1500" dirty="0">
                <a:solidFill>
                  <a:schemeClr val="bg1"/>
                </a:solidFill>
              </a:rPr>
              <a:t>. If the MERGE table is temporary, the </a:t>
            </a:r>
            <a:r>
              <a:rPr lang="en-PH" sz="1500" dirty="0" err="1">
                <a:solidFill>
                  <a:schemeClr val="bg1"/>
                </a:solidFill>
              </a:rPr>
              <a:t>MyISAM</a:t>
            </a:r>
            <a:r>
              <a:rPr lang="en-PH" sz="1500" dirty="0">
                <a:solidFill>
                  <a:schemeClr val="bg1"/>
                </a:solidFill>
              </a:rPr>
              <a:t> tables can be a mixture of temporary and </a:t>
            </a:r>
            <a:r>
              <a:rPr lang="en-PH" sz="1500" dirty="0" err="1">
                <a:solidFill>
                  <a:schemeClr val="bg1"/>
                </a:solidFill>
              </a:rPr>
              <a:t>nontemporary</a:t>
            </a:r>
            <a:r>
              <a:rPr lang="en-PH" sz="1500" dirty="0">
                <a:solidFill>
                  <a:schemeClr val="bg1"/>
                </a:solidFill>
              </a:rPr>
              <a:t>.</a:t>
            </a:r>
          </a:p>
          <a:p>
            <a:pPr marL="285750" indent="-285750">
              <a:buFont typeface="Arial" panose="020B0604020202020204" pitchFamily="34" charset="0"/>
              <a:buChar char="•"/>
            </a:pPr>
            <a:r>
              <a:rPr lang="en-PH" sz="1500" dirty="0">
                <a:solidFill>
                  <a:schemeClr val="bg1"/>
                </a:solidFill>
              </a:rPr>
              <a:t>Some </a:t>
            </a:r>
            <a:r>
              <a:rPr lang="en-PH" sz="1500" dirty="0" err="1">
                <a:solidFill>
                  <a:schemeClr val="bg1"/>
                </a:solidFill>
              </a:rPr>
              <a:t>MyISAM</a:t>
            </a:r>
            <a:r>
              <a:rPr lang="en-PH" sz="1500" dirty="0">
                <a:solidFill>
                  <a:schemeClr val="bg1"/>
                </a:solidFill>
              </a:rPr>
              <a:t> features are not available in MERGE tables.</a:t>
            </a:r>
          </a:p>
        </p:txBody>
      </p:sp>
    </p:spTree>
    <p:extLst>
      <p:ext uri="{BB962C8B-B14F-4D97-AF65-F5344CB8AC3E}">
        <p14:creationId xmlns:p14="http://schemas.microsoft.com/office/powerpoint/2010/main" val="993090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4234" y="287990"/>
            <a:ext cx="10523531" cy="583800"/>
          </a:xfrm>
        </p:spPr>
        <p:txBody>
          <a:bodyPr>
            <a:normAutofit/>
          </a:bodyPr>
          <a:lstStyle/>
          <a:p>
            <a:r>
              <a:rPr lang="en-US" dirty="0"/>
              <a:t>MySQL Storage Engines</a:t>
            </a:r>
          </a:p>
        </p:txBody>
      </p:sp>
      <p:sp>
        <p:nvSpPr>
          <p:cNvPr id="4" name="TextBox 3">
            <a:extLst>
              <a:ext uri="{FF2B5EF4-FFF2-40B4-BE49-F238E27FC236}">
                <a16:creationId xmlns:a16="http://schemas.microsoft.com/office/drawing/2014/main" id="{9F976880-A5A7-3BFC-3B93-75CB10897B68}"/>
              </a:ext>
            </a:extLst>
          </p:cNvPr>
          <p:cNvSpPr txBox="1"/>
          <p:nvPr/>
        </p:nvSpPr>
        <p:spPr>
          <a:xfrm>
            <a:off x="754068" y="1236779"/>
            <a:ext cx="10893940" cy="4478149"/>
          </a:xfrm>
          <a:prstGeom prst="rect">
            <a:avLst/>
          </a:prstGeom>
          <a:noFill/>
        </p:spPr>
        <p:txBody>
          <a:bodyPr wrap="square">
            <a:spAutoFit/>
          </a:bodyPr>
          <a:lstStyle/>
          <a:p>
            <a:r>
              <a:rPr lang="en-PH" sz="1500" dirty="0">
                <a:solidFill>
                  <a:schemeClr val="bg1"/>
                </a:solidFill>
              </a:rPr>
              <a:t>MEMORY: It is considered to be the fastest engine used to usually create temporary tables in memory (also known as HEAP). Thus data is lost when the database is restarted. It is non-transactional. It is useful for quick looks up of references and other identifying data. It stores all data in RAM for faster access rather than storing data in disks. It is widely used for read-only caches of data from tables or for temporary usage.</a:t>
            </a:r>
          </a:p>
          <a:p>
            <a:endParaRPr lang="en-PH" sz="1500" dirty="0">
              <a:solidFill>
                <a:schemeClr val="bg1"/>
              </a:solidFill>
            </a:endParaRPr>
          </a:p>
          <a:p>
            <a:r>
              <a:rPr lang="en-PH" sz="1500" dirty="0">
                <a:solidFill>
                  <a:schemeClr val="bg1"/>
                </a:solidFill>
              </a:rPr>
              <a:t>Features:</a:t>
            </a:r>
          </a:p>
          <a:p>
            <a:pPr marL="285750" indent="-285750">
              <a:buFont typeface="Arial" panose="020B0604020202020204" pitchFamily="34" charset="0"/>
              <a:buChar char="•"/>
            </a:pPr>
            <a:r>
              <a:rPr lang="en-PH" sz="1500" dirty="0">
                <a:solidFill>
                  <a:schemeClr val="bg1"/>
                </a:solidFill>
              </a:rPr>
              <a:t>It does not create any files on disk.</a:t>
            </a:r>
          </a:p>
          <a:p>
            <a:pPr marL="285750" indent="-285750">
              <a:buFont typeface="Arial" panose="020B0604020202020204" pitchFamily="34" charset="0"/>
              <a:buChar char="•"/>
            </a:pPr>
            <a:r>
              <a:rPr lang="en-PH" sz="1500" dirty="0">
                <a:solidFill>
                  <a:schemeClr val="bg1"/>
                </a:solidFill>
              </a:rPr>
              <a:t>MEMORY tables cannot contain BLOB or TEXT columns.</a:t>
            </a:r>
          </a:p>
          <a:p>
            <a:pPr marL="285750" indent="-285750">
              <a:buFont typeface="Arial" panose="020B0604020202020204" pitchFamily="34" charset="0"/>
              <a:buChar char="•"/>
            </a:pPr>
            <a:r>
              <a:rPr lang="en-PH" sz="1500" dirty="0">
                <a:solidFill>
                  <a:schemeClr val="bg1"/>
                </a:solidFill>
              </a:rPr>
              <a:t>AUTO_INCREMENT columns are supported.</a:t>
            </a:r>
          </a:p>
          <a:p>
            <a:pPr marL="285750" indent="-285750">
              <a:buFont typeface="Arial" panose="020B0604020202020204" pitchFamily="34" charset="0"/>
              <a:buChar char="•"/>
            </a:pPr>
            <a:r>
              <a:rPr lang="en-PH" sz="1500" dirty="0">
                <a:solidFill>
                  <a:schemeClr val="bg1"/>
                </a:solidFill>
              </a:rPr>
              <a:t>VARCHAR is stored using fixed-length i.e. it uses fixed-length row-storage format.</a:t>
            </a:r>
          </a:p>
          <a:p>
            <a:endParaRPr lang="en-PH" sz="1500" dirty="0">
              <a:solidFill>
                <a:schemeClr val="bg1"/>
              </a:solidFill>
            </a:endParaRPr>
          </a:p>
          <a:p>
            <a:r>
              <a:rPr lang="en-PH" sz="1500" dirty="0">
                <a:solidFill>
                  <a:schemeClr val="bg1"/>
                </a:solidFill>
              </a:rPr>
              <a:t>Advantages:</a:t>
            </a:r>
          </a:p>
          <a:p>
            <a:pPr marL="285750" indent="-285750">
              <a:buFont typeface="Arial" panose="020B0604020202020204" pitchFamily="34" charset="0"/>
              <a:buChar char="•"/>
            </a:pPr>
            <a:r>
              <a:rPr lang="en-PH" sz="1500" dirty="0">
                <a:solidFill>
                  <a:schemeClr val="bg1"/>
                </a:solidFill>
              </a:rPr>
              <a:t>Data is encrypted which is implemented in the server via encryption functions.</a:t>
            </a:r>
          </a:p>
          <a:p>
            <a:pPr marL="285750" indent="-285750">
              <a:buFont typeface="Arial" panose="020B0604020202020204" pitchFamily="34" charset="0"/>
              <a:buChar char="•"/>
            </a:pPr>
            <a:r>
              <a:rPr lang="en-PH" sz="1500" dirty="0">
                <a:solidFill>
                  <a:schemeClr val="bg1"/>
                </a:solidFill>
              </a:rPr>
              <a:t>Supports B-tree indexes.</a:t>
            </a:r>
          </a:p>
          <a:p>
            <a:pPr marL="285750" indent="-285750">
              <a:buFont typeface="Arial" panose="020B0604020202020204" pitchFamily="34" charset="0"/>
              <a:buChar char="•"/>
            </a:pPr>
            <a:r>
              <a:rPr lang="en-PH" sz="1500" dirty="0">
                <a:solidFill>
                  <a:schemeClr val="bg1"/>
                </a:solidFill>
              </a:rPr>
              <a:t>Offers low-level locking and multiple-thread operation for low contention between clients.</a:t>
            </a:r>
          </a:p>
          <a:p>
            <a:endParaRPr lang="en-PH" sz="1500" dirty="0">
              <a:solidFill>
                <a:schemeClr val="bg1"/>
              </a:solidFill>
            </a:endParaRPr>
          </a:p>
          <a:p>
            <a:r>
              <a:rPr lang="en-PH" sz="1500" dirty="0">
                <a:solidFill>
                  <a:schemeClr val="bg1"/>
                </a:solidFill>
              </a:rPr>
              <a:t>Disadvantages:</a:t>
            </a:r>
          </a:p>
          <a:p>
            <a:pPr marL="285750" indent="-285750">
              <a:buFont typeface="Arial" panose="020B0604020202020204" pitchFamily="34" charset="0"/>
              <a:buChar char="•"/>
            </a:pPr>
            <a:r>
              <a:rPr lang="en-PH" sz="1500" dirty="0">
                <a:solidFill>
                  <a:schemeClr val="bg1"/>
                </a:solidFill>
              </a:rPr>
              <a:t>MEMORY tables cannot be partitioned.</a:t>
            </a:r>
          </a:p>
          <a:p>
            <a:pPr marL="285750" indent="-285750">
              <a:buFont typeface="Arial" panose="020B0604020202020204" pitchFamily="34" charset="0"/>
              <a:buChar char="•"/>
            </a:pPr>
            <a:r>
              <a:rPr lang="en-PH" sz="1500" dirty="0">
                <a:solidFill>
                  <a:schemeClr val="bg1"/>
                </a:solidFill>
              </a:rPr>
              <a:t>Memory can’t be reclaimed if you delete individual rows from a MEMORY table</a:t>
            </a:r>
          </a:p>
        </p:txBody>
      </p:sp>
    </p:spTree>
    <p:extLst>
      <p:ext uri="{BB962C8B-B14F-4D97-AF65-F5344CB8AC3E}">
        <p14:creationId xmlns:p14="http://schemas.microsoft.com/office/powerpoint/2010/main" val="2205635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lstStyle/>
          <a:p>
            <a:pPr marL="0" indent="0">
              <a:buNone/>
            </a:pPr>
            <a:r>
              <a:rPr lang="en-PH" altLang="ja-JP" dirty="0"/>
              <a:t>MySQL, the most popular Open Source SQL database management system, is developed, distributed, and supported by Oracle Corporation.</a:t>
            </a:r>
          </a:p>
          <a:p>
            <a:r>
              <a:rPr lang="en-PH" altLang="ja-JP" dirty="0"/>
              <a:t>MySQL is a database management system.</a:t>
            </a:r>
          </a:p>
          <a:p>
            <a:r>
              <a:rPr lang="en-PH" altLang="ja-JP" dirty="0"/>
              <a:t>MySQL databases are relational.</a:t>
            </a:r>
          </a:p>
          <a:p>
            <a:r>
              <a:rPr lang="en-PH" altLang="ja-JP" dirty="0"/>
              <a:t>MySQL software is Open Source.</a:t>
            </a:r>
          </a:p>
          <a:p>
            <a:r>
              <a:rPr lang="en-PH" altLang="ja-JP" dirty="0"/>
              <a:t>The MySQL Database Server is very fast, reliable, scalable, and easy to use.</a:t>
            </a:r>
          </a:p>
          <a:p>
            <a:r>
              <a:rPr lang="en-PH" altLang="ja-JP" dirty="0"/>
              <a:t>MySQL Server works in client/server or embedded systems.</a:t>
            </a:r>
          </a:p>
          <a:p>
            <a:r>
              <a:rPr lang="en-PH" altLang="ja-JP" dirty="0"/>
              <a:t>A large amount of contributed MySQL software is available.</a:t>
            </a:r>
          </a:p>
          <a:p>
            <a:endParaRPr lang="en-PH" altLang="ja-JP" dirty="0"/>
          </a:p>
          <a:p>
            <a:pPr marL="0" indent="0" algn="r">
              <a:buNone/>
            </a:pPr>
            <a:r>
              <a:rPr lang="en-PH" altLang="ja-JP" dirty="0"/>
              <a:t>https://dev.mysql.com/doc/refman/8.0/en/what-is-mysql.html</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a:t>
            </a:r>
          </a:p>
        </p:txBody>
      </p:sp>
    </p:spTree>
    <p:extLst>
      <p:ext uri="{BB962C8B-B14F-4D97-AF65-F5344CB8AC3E}">
        <p14:creationId xmlns:p14="http://schemas.microsoft.com/office/powerpoint/2010/main" val="2037936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4234" y="287990"/>
            <a:ext cx="10523531" cy="583800"/>
          </a:xfrm>
        </p:spPr>
        <p:txBody>
          <a:bodyPr>
            <a:normAutofit/>
          </a:bodyPr>
          <a:lstStyle/>
          <a:p>
            <a:r>
              <a:rPr lang="en-US" dirty="0"/>
              <a:t>MySQL Storage Engines</a:t>
            </a:r>
          </a:p>
        </p:txBody>
      </p:sp>
      <p:sp>
        <p:nvSpPr>
          <p:cNvPr id="4" name="TextBox 3">
            <a:extLst>
              <a:ext uri="{FF2B5EF4-FFF2-40B4-BE49-F238E27FC236}">
                <a16:creationId xmlns:a16="http://schemas.microsoft.com/office/drawing/2014/main" id="{9F976880-A5A7-3BFC-3B93-75CB10897B68}"/>
              </a:ext>
            </a:extLst>
          </p:cNvPr>
          <p:cNvSpPr txBox="1"/>
          <p:nvPr/>
        </p:nvSpPr>
        <p:spPr>
          <a:xfrm>
            <a:off x="754068" y="1236779"/>
            <a:ext cx="10893940" cy="4016484"/>
          </a:xfrm>
          <a:prstGeom prst="rect">
            <a:avLst/>
          </a:prstGeom>
          <a:noFill/>
        </p:spPr>
        <p:txBody>
          <a:bodyPr wrap="square">
            <a:spAutoFit/>
          </a:bodyPr>
          <a:lstStyle/>
          <a:p>
            <a:r>
              <a:rPr lang="en-PH" sz="1500" dirty="0">
                <a:solidFill>
                  <a:schemeClr val="bg1"/>
                </a:solidFill>
              </a:rPr>
              <a:t>SEQUENCE: It is the transactional engine used for creating ascending or descending sequences of positive integers with given initial, end, and increment values. It is read-only and supports XA.</a:t>
            </a:r>
          </a:p>
          <a:p>
            <a:endParaRPr lang="en-PH" sz="1500" dirty="0">
              <a:solidFill>
                <a:schemeClr val="bg1"/>
              </a:solidFill>
            </a:endParaRPr>
          </a:p>
          <a:p>
            <a:r>
              <a:rPr lang="en-PH" sz="1500" dirty="0">
                <a:solidFill>
                  <a:schemeClr val="bg1"/>
                </a:solidFill>
              </a:rPr>
              <a:t>Features:</a:t>
            </a:r>
          </a:p>
          <a:p>
            <a:pPr marL="285750" indent="-285750">
              <a:buFont typeface="Arial" panose="020B0604020202020204" pitchFamily="34" charset="0"/>
              <a:buChar char="•"/>
            </a:pPr>
            <a:r>
              <a:rPr lang="en-PH" sz="1500" dirty="0">
                <a:solidFill>
                  <a:schemeClr val="bg1"/>
                </a:solidFill>
              </a:rPr>
              <a:t>Like the MEMORY database engine, it does not create any file on a disk.</a:t>
            </a:r>
          </a:p>
          <a:p>
            <a:pPr marL="285750" indent="-285750">
              <a:buFont typeface="Arial" panose="020B0604020202020204" pitchFamily="34" charset="0"/>
              <a:buChar char="•"/>
            </a:pPr>
            <a:r>
              <a:rPr lang="en-PH" sz="1500" dirty="0">
                <a:solidFill>
                  <a:schemeClr val="bg1"/>
                </a:solidFill>
              </a:rPr>
              <a:t>It creates virtual tables automatically whenever we need them. There is no way to create a SEQUENCE table explicitly.</a:t>
            </a:r>
          </a:p>
          <a:p>
            <a:pPr marL="285750" indent="-285750">
              <a:buFont typeface="Arial" panose="020B0604020202020204" pitchFamily="34" charset="0"/>
              <a:buChar char="•"/>
            </a:pPr>
            <a:r>
              <a:rPr lang="en-PH" sz="1500" dirty="0">
                <a:solidFill>
                  <a:schemeClr val="bg1"/>
                </a:solidFill>
              </a:rPr>
              <a:t>This engine is useful with joins and subqueries.</a:t>
            </a:r>
          </a:p>
          <a:p>
            <a:endParaRPr lang="en-PH" sz="1500" dirty="0">
              <a:solidFill>
                <a:schemeClr val="bg1"/>
              </a:solidFill>
            </a:endParaRPr>
          </a:p>
          <a:p>
            <a:r>
              <a:rPr lang="en-PH" sz="1500" dirty="0">
                <a:solidFill>
                  <a:schemeClr val="bg1"/>
                </a:solidFill>
              </a:rPr>
              <a:t>Advantages:</a:t>
            </a:r>
          </a:p>
          <a:p>
            <a:pPr marL="285750" indent="-285750">
              <a:buFont typeface="Arial" panose="020B0604020202020204" pitchFamily="34" charset="0"/>
              <a:buChar char="•"/>
            </a:pPr>
            <a:r>
              <a:rPr lang="en-PH" sz="1500" dirty="0">
                <a:solidFill>
                  <a:schemeClr val="bg1"/>
                </a:solidFill>
              </a:rPr>
              <a:t>SEQUENCE engine is not bound to tables. Thus, we can use them for any other purpose too.</a:t>
            </a:r>
          </a:p>
          <a:p>
            <a:pPr marL="285750" indent="-285750">
              <a:buFont typeface="Arial" panose="020B0604020202020204" pitchFamily="34" charset="0"/>
              <a:buChar char="•"/>
            </a:pPr>
            <a:r>
              <a:rPr lang="en-PH" sz="1500" dirty="0">
                <a:solidFill>
                  <a:schemeClr val="bg1"/>
                </a:solidFill>
              </a:rPr>
              <a:t>Flexibility in implementation of the table.</a:t>
            </a:r>
          </a:p>
          <a:p>
            <a:endParaRPr lang="en-PH" sz="1500" dirty="0">
              <a:solidFill>
                <a:schemeClr val="bg1"/>
              </a:solidFill>
            </a:endParaRPr>
          </a:p>
          <a:p>
            <a:r>
              <a:rPr lang="en-PH" sz="1500" dirty="0">
                <a:solidFill>
                  <a:schemeClr val="bg1"/>
                </a:solidFill>
              </a:rPr>
              <a:t>Disadvantages:</a:t>
            </a:r>
          </a:p>
          <a:p>
            <a:pPr marL="285750" indent="-285750">
              <a:buFont typeface="Arial" panose="020B0604020202020204" pitchFamily="34" charset="0"/>
              <a:buChar char="•"/>
            </a:pPr>
            <a:r>
              <a:rPr lang="en-PH" sz="1500" dirty="0">
                <a:solidFill>
                  <a:schemeClr val="bg1"/>
                </a:solidFill>
              </a:rPr>
              <a:t>Additional programming is required for the AUTO_INCREMENT feature which is not available in the engine by default.</a:t>
            </a:r>
          </a:p>
          <a:p>
            <a:pPr marL="285750" indent="-285750">
              <a:buFont typeface="Arial" panose="020B0604020202020204" pitchFamily="34" charset="0"/>
              <a:buChar char="•"/>
            </a:pPr>
            <a:r>
              <a:rPr lang="en-PH" sz="1500" dirty="0">
                <a:solidFill>
                  <a:schemeClr val="bg1"/>
                </a:solidFill>
              </a:rPr>
              <a:t>Concurrency issue when there are multiple parallel sessions active.</a:t>
            </a:r>
          </a:p>
        </p:txBody>
      </p:sp>
    </p:spTree>
    <p:extLst>
      <p:ext uri="{BB962C8B-B14F-4D97-AF65-F5344CB8AC3E}">
        <p14:creationId xmlns:p14="http://schemas.microsoft.com/office/powerpoint/2010/main" val="409334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lstStyle/>
          <a:p>
            <a:pPr marL="0" indent="0">
              <a:buNone/>
            </a:pPr>
            <a:r>
              <a:rPr lang="en-PH" altLang="ja-JP" dirty="0"/>
              <a:t>How MySQL Uses Memory</a:t>
            </a:r>
          </a:p>
          <a:p>
            <a:pPr marL="0" indent="0">
              <a:buNone/>
            </a:pPr>
            <a:r>
              <a:rPr lang="en-PH" altLang="ja-JP" dirty="0"/>
              <a:t>MySQL allocates buffers and caches to improve performance of database operations. The default configuration is designed to permit a MySQL server to start on a virtual machine that has approximately 512MB of RAM. You can improve MySQL performance by increasing the values of certain cache and buffer-related system variables. You can also modify the default configuration to run MySQL on systems with limited memory.</a:t>
            </a:r>
          </a:p>
          <a:p>
            <a:pPr marL="0" indent="0">
              <a:buNone/>
            </a:pP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Memory and Disk Space</a:t>
            </a:r>
          </a:p>
        </p:txBody>
      </p:sp>
    </p:spTree>
    <p:extLst>
      <p:ext uri="{BB962C8B-B14F-4D97-AF65-F5344CB8AC3E}">
        <p14:creationId xmlns:p14="http://schemas.microsoft.com/office/powerpoint/2010/main" val="2625033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normAutofit/>
          </a:bodyPr>
          <a:lstStyle/>
          <a:p>
            <a:pPr marL="0" indent="0">
              <a:lnSpc>
                <a:spcPct val="100000"/>
              </a:lnSpc>
              <a:buNone/>
            </a:pPr>
            <a:r>
              <a:rPr lang="en-PH" altLang="ja-JP" dirty="0"/>
              <a:t>In typical cases, you mainly only have </a:t>
            </a:r>
            <a:r>
              <a:rPr lang="en-PH" altLang="ja-JP" dirty="0" err="1"/>
              <a:t>innodb_buffer_pool_size</a:t>
            </a:r>
            <a:r>
              <a:rPr lang="en-PH" altLang="ja-JP" dirty="0"/>
              <a:t> to worry about. But you might also need to consider </a:t>
            </a:r>
            <a:r>
              <a:rPr lang="en-PH" altLang="ja-JP" dirty="0" err="1"/>
              <a:t>key_buffer_size</a:t>
            </a:r>
            <a:r>
              <a:rPr lang="en-PH" altLang="ja-JP" dirty="0"/>
              <a:t>, </a:t>
            </a:r>
            <a:r>
              <a:rPr lang="en-PH" altLang="ja-JP" dirty="0" err="1"/>
              <a:t>query_cache_size</a:t>
            </a:r>
            <a:r>
              <a:rPr lang="en-PH" altLang="ja-JP" dirty="0"/>
              <a:t>  as well as </a:t>
            </a:r>
            <a:r>
              <a:rPr lang="en-PH" altLang="ja-JP" dirty="0" err="1"/>
              <a:t>table_cache</a:t>
            </a:r>
            <a:r>
              <a:rPr lang="en-PH" altLang="ja-JP" dirty="0"/>
              <a:t> and </a:t>
            </a:r>
            <a:r>
              <a:rPr lang="en-PH" altLang="ja-JP" dirty="0" err="1"/>
              <a:t>table_open_cache</a:t>
            </a:r>
            <a:r>
              <a:rPr lang="en-PH" altLang="ja-JP" dirty="0"/>
              <a:t>. These are also responsible for global memory allocation, even though they are not counted in bytes. Performance _Schema may also take a lot of memory, especially if you have a large number of connections or tables in the system.</a:t>
            </a:r>
          </a:p>
          <a:p>
            <a:pPr marL="0" indent="0">
              <a:lnSpc>
                <a:spcPct val="100000"/>
              </a:lnSpc>
              <a:buNone/>
            </a:pPr>
            <a:endParaRPr lang="en-PH" altLang="ja-JP" dirty="0"/>
          </a:p>
          <a:p>
            <a:pPr marL="0" indent="0">
              <a:lnSpc>
                <a:spcPct val="100000"/>
              </a:lnSpc>
              <a:buNone/>
            </a:pPr>
            <a:r>
              <a:rPr lang="en-PH" altLang="ja-JP" dirty="0"/>
              <a:t>When you specify the size of the buffers and caches, you should determine what you’re specifying. For </a:t>
            </a:r>
            <a:r>
              <a:rPr lang="en-PH" altLang="ja-JP" dirty="0" err="1"/>
              <a:t>innodb_buffer_pool_size</a:t>
            </a:r>
            <a:r>
              <a:rPr lang="en-PH" altLang="ja-JP" dirty="0"/>
              <a:t>, remember there is another 5-10% of memory that is allocated for additional data structures – and this number is larger if you’re using compression or set </a:t>
            </a:r>
            <a:r>
              <a:rPr lang="en-PH" altLang="ja-JP" dirty="0" err="1"/>
              <a:t>innodb_page_size</a:t>
            </a:r>
            <a:r>
              <a:rPr lang="en-PH" altLang="ja-JP" dirty="0"/>
              <a:t> smaller than 16K.</a:t>
            </a:r>
          </a:p>
          <a:p>
            <a:pPr marL="0" indent="0">
              <a:lnSpc>
                <a:spcPct val="100000"/>
              </a:lnSpc>
              <a:buNone/>
            </a:pPr>
            <a:endParaRPr lang="en-PH" altLang="ja-JP" dirty="0"/>
          </a:p>
          <a:p>
            <a:pPr marL="0" indent="0">
              <a:lnSpc>
                <a:spcPct val="100000"/>
              </a:lnSpc>
              <a:buNone/>
            </a:pPr>
            <a:r>
              <a:rPr lang="en-PH" altLang="ja-JP" dirty="0"/>
              <a:t>For systems with large amounts of memory, the database cache is going to be by far the largest memory consumer, and you’re going to allocate most of your memory to it. When you add extra memory to the system, it is typically to increase the database cache size.</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Memory and Disk Space</a:t>
            </a:r>
          </a:p>
        </p:txBody>
      </p:sp>
    </p:spTree>
    <p:extLst>
      <p:ext uri="{BB962C8B-B14F-4D97-AF65-F5344CB8AC3E}">
        <p14:creationId xmlns:p14="http://schemas.microsoft.com/office/powerpoint/2010/main" val="350959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normAutofit fontScale="92500" lnSpcReduction="10000"/>
          </a:bodyPr>
          <a:lstStyle/>
          <a:p>
            <a:pPr marL="0" indent="0">
              <a:lnSpc>
                <a:spcPct val="100000"/>
              </a:lnSpc>
              <a:buNone/>
            </a:pPr>
            <a:r>
              <a:rPr lang="en-PH" altLang="ja-JP" dirty="0"/>
              <a:t>To quickly increase performance, </a:t>
            </a:r>
            <a:r>
              <a:rPr lang="en-PH" altLang="ja-JP" dirty="0" err="1"/>
              <a:t>table_cache</a:t>
            </a:r>
            <a:r>
              <a:rPr lang="en-PH" altLang="ja-JP" dirty="0"/>
              <a:t> is the most useful configuration directive to change. Each time MySQL accesses a table, it loads the table into cache. If you've got a high number of tables, it's faster to have them cached.</a:t>
            </a:r>
          </a:p>
          <a:p>
            <a:pPr marL="0" indent="0">
              <a:lnSpc>
                <a:spcPct val="100000"/>
              </a:lnSpc>
              <a:buNone/>
            </a:pPr>
            <a:endParaRPr lang="en-PH" altLang="ja-JP" dirty="0"/>
          </a:p>
          <a:p>
            <a:pPr marL="0" indent="0">
              <a:lnSpc>
                <a:spcPct val="100000"/>
              </a:lnSpc>
              <a:buNone/>
            </a:pPr>
            <a:r>
              <a:rPr lang="en-PH" altLang="ja-JP" dirty="0"/>
              <a:t>Take a look at your server variables by running:</a:t>
            </a:r>
          </a:p>
          <a:p>
            <a:pPr marL="0" indent="0">
              <a:lnSpc>
                <a:spcPct val="100000"/>
              </a:lnSpc>
              <a:buNone/>
            </a:pPr>
            <a:r>
              <a:rPr lang="en-PH" altLang="ja-JP" dirty="0"/>
              <a:t>show status;</a:t>
            </a:r>
          </a:p>
          <a:p>
            <a:pPr marL="0" indent="0">
              <a:lnSpc>
                <a:spcPct val="100000"/>
              </a:lnSpc>
              <a:buNone/>
            </a:pPr>
            <a:endParaRPr lang="en-PH" altLang="ja-JP" dirty="0"/>
          </a:p>
          <a:p>
            <a:pPr marL="0" indent="0">
              <a:lnSpc>
                <a:spcPct val="100000"/>
              </a:lnSpc>
              <a:buNone/>
            </a:pPr>
            <a:r>
              <a:rPr lang="en-PH" altLang="ja-JP" dirty="0"/>
              <a:t>and have a look for the variable </a:t>
            </a:r>
            <a:r>
              <a:rPr lang="en-PH" altLang="ja-JP" dirty="0" err="1"/>
              <a:t>open_tables</a:t>
            </a:r>
            <a:r>
              <a:rPr lang="en-PH" altLang="ja-JP" dirty="0"/>
              <a:t>. If this is the same as your </a:t>
            </a:r>
            <a:r>
              <a:rPr lang="en-PH" altLang="ja-JP" dirty="0" err="1"/>
              <a:t>table_cache</a:t>
            </a:r>
            <a:r>
              <a:rPr lang="en-PH" altLang="ja-JP" dirty="0"/>
              <a:t> value, and </a:t>
            </a:r>
            <a:r>
              <a:rPr lang="en-PH" altLang="ja-JP" dirty="0" err="1"/>
              <a:t>opened_tables</a:t>
            </a:r>
            <a:r>
              <a:rPr lang="en-PH" altLang="ja-JP" dirty="0"/>
              <a:t> keeps going up, then you need to increase the </a:t>
            </a:r>
            <a:r>
              <a:rPr lang="en-PH" altLang="ja-JP" dirty="0" err="1"/>
              <a:t>table_cache</a:t>
            </a:r>
            <a:r>
              <a:rPr lang="en-PH" altLang="ja-JP" dirty="0"/>
              <a:t> value in your configuration file. You'll find a balance by experimenting with these variables during peak times. You want to configure it so that at peak times, there are a low amount of </a:t>
            </a:r>
            <a:r>
              <a:rPr lang="en-PH" altLang="ja-JP" dirty="0" err="1"/>
              <a:t>opened_tables</a:t>
            </a:r>
            <a:r>
              <a:rPr lang="en-PH" altLang="ja-JP" dirty="0"/>
              <a:t> even after the server has been up for a long time.</a:t>
            </a:r>
          </a:p>
          <a:p>
            <a:pPr marL="0" indent="0">
              <a:lnSpc>
                <a:spcPct val="100000"/>
              </a:lnSpc>
              <a:buNone/>
            </a:pPr>
            <a:endParaRPr lang="en-PH" altLang="ja-JP" dirty="0"/>
          </a:p>
          <a:p>
            <a:pPr marL="0" indent="0">
              <a:lnSpc>
                <a:spcPct val="100000"/>
              </a:lnSpc>
              <a:buNone/>
            </a:pPr>
            <a:r>
              <a:rPr lang="en-PH" altLang="ja-JP" dirty="0" err="1"/>
              <a:t>key_buffer_size</a:t>
            </a:r>
            <a:r>
              <a:rPr lang="en-PH" altLang="ja-JP" dirty="0"/>
              <a:t> is also a good variable to experiment with. This variable affects the index buffer size, and making this variable bigger increases MySQL's index handling speed. You can look at the variables with the show variables; command again, and compare </a:t>
            </a:r>
            <a:r>
              <a:rPr lang="en-PH" altLang="ja-JP" dirty="0" err="1"/>
              <a:t>key_read_requests</a:t>
            </a:r>
            <a:r>
              <a:rPr lang="en-PH" altLang="ja-JP" dirty="0"/>
              <a:t> to </a:t>
            </a:r>
            <a:r>
              <a:rPr lang="en-PH" altLang="ja-JP" dirty="0" err="1"/>
              <a:t>key_reads</a:t>
            </a:r>
            <a:r>
              <a:rPr lang="en-PH" altLang="ja-JP" dirty="0"/>
              <a:t>. Ideally, you want the ratio between these two variables to be as low as possible, and you can do this by increasing the size of the </a:t>
            </a:r>
            <a:r>
              <a:rPr lang="en-PH" altLang="ja-JP" dirty="0" err="1"/>
              <a:t>key_buffer_size</a:t>
            </a:r>
            <a:r>
              <a:rPr lang="en-PH" altLang="ja-JP" dirty="0"/>
              <a:t>. If you set this variable higher, you will have less writes and reads directly to and from the disk, which was your main concern.</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Memory and Disk Space</a:t>
            </a:r>
          </a:p>
        </p:txBody>
      </p:sp>
    </p:spTree>
    <p:extLst>
      <p:ext uri="{BB962C8B-B14F-4D97-AF65-F5344CB8AC3E}">
        <p14:creationId xmlns:p14="http://schemas.microsoft.com/office/powerpoint/2010/main" val="2620536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normAutofit/>
          </a:bodyPr>
          <a:lstStyle/>
          <a:p>
            <a:pPr marL="0" indent="0">
              <a:lnSpc>
                <a:spcPct val="100000"/>
              </a:lnSpc>
              <a:buNone/>
            </a:pPr>
            <a:r>
              <a:rPr lang="en-PH" altLang="ja-JP" dirty="0"/>
              <a:t>The best way to perform a disk usage operation is by using the </a:t>
            </a:r>
            <a:r>
              <a:rPr lang="en-PH" altLang="ja-JP" dirty="0" err="1"/>
              <a:t>information_schema</a:t>
            </a:r>
            <a:r>
              <a:rPr lang="en-PH" altLang="ja-JP" dirty="0"/>
              <a:t> to query the database directly. To do so, you can use the following command. Be sure to replace $DATABASE with the actual name of your database.</a:t>
            </a:r>
          </a:p>
          <a:p>
            <a:pPr marL="0" indent="0">
              <a:lnSpc>
                <a:spcPct val="100000"/>
              </a:lnSpc>
              <a:buNone/>
            </a:pPr>
            <a:endParaRPr lang="en-PH" altLang="ja-JP" dirty="0"/>
          </a:p>
          <a:p>
            <a:pPr marL="0" indent="0">
              <a:lnSpc>
                <a:spcPct val="100000"/>
              </a:lnSpc>
              <a:buNone/>
            </a:pPr>
            <a:r>
              <a:rPr lang="en-PH" altLang="ja-JP" dirty="0" err="1"/>
              <a:t>mysql</a:t>
            </a:r>
            <a:r>
              <a:rPr lang="en-PH" altLang="ja-JP" dirty="0"/>
              <a:t> -e 'SELECT </a:t>
            </a:r>
            <a:r>
              <a:rPr lang="en-PH" altLang="ja-JP" dirty="0" err="1"/>
              <a:t>table_schema</a:t>
            </a:r>
            <a:r>
              <a:rPr lang="en-PH" altLang="ja-JP" dirty="0"/>
              <a:t> "Database (</a:t>
            </a:r>
            <a:r>
              <a:rPr lang="en-PH" altLang="ja-JP" dirty="0" err="1"/>
              <a:t>table_schema</a:t>
            </a:r>
            <a:r>
              <a:rPr lang="en-PH" altLang="ja-JP" dirty="0"/>
              <a:t>)", sum((</a:t>
            </a:r>
            <a:r>
              <a:rPr lang="en-PH" altLang="ja-JP" dirty="0" err="1"/>
              <a:t>data_length+index_length</a:t>
            </a:r>
            <a:r>
              <a:rPr lang="en-PH" altLang="ja-JP" dirty="0"/>
              <a:t>)/1024/1024/1024) AS "DB size in GB" FROM </a:t>
            </a:r>
            <a:r>
              <a:rPr lang="en-PH" altLang="ja-JP" dirty="0" err="1"/>
              <a:t>information_schema.tables</a:t>
            </a:r>
            <a:r>
              <a:rPr lang="en-PH" altLang="ja-JP" dirty="0"/>
              <a:t> WHERE </a:t>
            </a:r>
            <a:r>
              <a:rPr lang="en-PH" altLang="ja-JP" dirty="0" err="1"/>
              <a:t>table_schema</a:t>
            </a:r>
            <a:r>
              <a:rPr lang="en-PH" altLang="ja-JP" dirty="0"/>
              <a:t> = "$DATABASE";'</a:t>
            </a:r>
          </a:p>
          <a:p>
            <a:pPr marL="0" indent="0">
              <a:lnSpc>
                <a:spcPct val="100000"/>
              </a:lnSpc>
              <a:buNone/>
            </a:pPr>
            <a:r>
              <a:rPr lang="en-PH" altLang="ja-JP" dirty="0"/>
              <a:t> </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Memory and Disk Space</a:t>
            </a:r>
          </a:p>
        </p:txBody>
      </p:sp>
    </p:spTree>
    <p:extLst>
      <p:ext uri="{BB962C8B-B14F-4D97-AF65-F5344CB8AC3E}">
        <p14:creationId xmlns:p14="http://schemas.microsoft.com/office/powerpoint/2010/main" val="3056723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530253"/>
            <a:ext cx="6049528" cy="2826095"/>
          </a:xfrm>
        </p:spPr>
        <p:txBody>
          <a:bodyPr>
            <a:normAutofit/>
          </a:bodyPr>
          <a:lstStyle/>
          <a:p>
            <a:pPr>
              <a:lnSpc>
                <a:spcPct val="100000"/>
              </a:lnSpc>
            </a:pPr>
            <a:r>
              <a:rPr lang="en-US" dirty="0"/>
              <a:t>MySQL Distributions</a:t>
            </a:r>
          </a:p>
          <a:p>
            <a:pPr>
              <a:lnSpc>
                <a:spcPct val="100000"/>
              </a:lnSpc>
            </a:pPr>
            <a:r>
              <a:rPr lang="en-US" dirty="0"/>
              <a:t>Installing </a:t>
            </a:r>
          </a:p>
          <a:p>
            <a:pPr>
              <a:lnSpc>
                <a:spcPct val="100000"/>
              </a:lnSpc>
            </a:pPr>
            <a:r>
              <a:rPr lang="en-US" dirty="0"/>
              <a:t>File Structure</a:t>
            </a:r>
          </a:p>
          <a:p>
            <a:pPr>
              <a:lnSpc>
                <a:spcPct val="100000"/>
              </a:lnSpc>
            </a:pPr>
            <a:r>
              <a:rPr lang="en-US" altLang="ja-JP" dirty="0"/>
              <a:t>Starting and Stopping</a:t>
            </a:r>
          </a:p>
          <a:p>
            <a:pPr>
              <a:lnSpc>
                <a:spcPct val="100000"/>
              </a:lnSpc>
            </a:pPr>
            <a:r>
              <a:rPr lang="en-PH" altLang="ja-JP" dirty="0"/>
              <a:t>Running multiple instances</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MySQL System Administration</a:t>
            </a:r>
          </a:p>
        </p:txBody>
      </p:sp>
    </p:spTree>
    <p:extLst>
      <p:ext uri="{BB962C8B-B14F-4D97-AF65-F5344CB8AC3E}">
        <p14:creationId xmlns:p14="http://schemas.microsoft.com/office/powerpoint/2010/main" val="2010889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410817" y="1266516"/>
            <a:ext cx="11410122" cy="5591484"/>
          </a:xfrm>
        </p:spPr>
        <p:txBody>
          <a:bodyPr>
            <a:normAutofit fontScale="92500" lnSpcReduction="10000"/>
          </a:bodyPr>
          <a:lstStyle/>
          <a:p>
            <a:pPr marL="0" indent="0">
              <a:lnSpc>
                <a:spcPct val="100000"/>
              </a:lnSpc>
              <a:spcBef>
                <a:spcPts val="0"/>
              </a:spcBef>
              <a:buNone/>
            </a:pPr>
            <a:r>
              <a:rPr lang="en-PH" altLang="ja-JP" dirty="0"/>
              <a:t>When preparing to install MySQL, decide which version and distribution format (binary or source) to use.</a:t>
            </a:r>
          </a:p>
          <a:p>
            <a:pPr marL="0" indent="0">
              <a:lnSpc>
                <a:spcPct val="100000"/>
              </a:lnSpc>
              <a:spcBef>
                <a:spcPts val="0"/>
              </a:spcBef>
              <a:buNone/>
            </a:pPr>
            <a:endParaRPr lang="en-PH" altLang="ja-JP" dirty="0"/>
          </a:p>
          <a:p>
            <a:pPr marL="0" indent="0">
              <a:lnSpc>
                <a:spcPct val="100000"/>
              </a:lnSpc>
              <a:spcBef>
                <a:spcPts val="0"/>
              </a:spcBef>
              <a:buNone/>
            </a:pPr>
            <a:r>
              <a:rPr lang="en-PH" altLang="ja-JP" dirty="0"/>
              <a:t>First, decide whether to install a development release or a General Availability (GA) release. Development releases have the newest features, but are not recommended for production use. GA releases, also called production or stable releases, are meant for production use. We recommend using the most recent GA release.</a:t>
            </a:r>
          </a:p>
          <a:p>
            <a:pPr marL="0" indent="0">
              <a:lnSpc>
                <a:spcPct val="100000"/>
              </a:lnSpc>
              <a:spcBef>
                <a:spcPts val="0"/>
              </a:spcBef>
              <a:buNone/>
            </a:pPr>
            <a:endParaRPr lang="en-PH" altLang="ja-JP" dirty="0"/>
          </a:p>
          <a:p>
            <a:pPr marL="0" indent="0">
              <a:lnSpc>
                <a:spcPct val="100000"/>
              </a:lnSpc>
              <a:spcBef>
                <a:spcPts val="0"/>
              </a:spcBef>
              <a:buNone/>
            </a:pPr>
            <a:r>
              <a:rPr lang="en-PH" altLang="ja-JP" dirty="0"/>
              <a:t>For most use cases, a binary distribution is the right choice. Binary distributions are available in native format for many platforms, such as RPM packages for Linux or DMG packages for macOS. Distributions are also available in more generic formats such as Zip archives or compressed tar files. On Windows, you can use the MySQL Installer to install a binary distribution.</a:t>
            </a:r>
          </a:p>
          <a:p>
            <a:pPr marL="0" indent="0">
              <a:lnSpc>
                <a:spcPct val="100000"/>
              </a:lnSpc>
              <a:spcBef>
                <a:spcPts val="0"/>
              </a:spcBef>
              <a:buNone/>
            </a:pPr>
            <a:endParaRPr lang="en-PH" altLang="ja-JP" dirty="0"/>
          </a:p>
          <a:p>
            <a:pPr marL="0" indent="0">
              <a:lnSpc>
                <a:spcPct val="100000"/>
              </a:lnSpc>
              <a:spcBef>
                <a:spcPts val="0"/>
              </a:spcBef>
              <a:buNone/>
            </a:pPr>
            <a:r>
              <a:rPr lang="en-PH" altLang="ja-JP" dirty="0"/>
              <a:t>Under some circumstances, it may be preferable to install MySQL from a source distribution:</a:t>
            </a:r>
          </a:p>
          <a:p>
            <a:pPr>
              <a:lnSpc>
                <a:spcPct val="100000"/>
              </a:lnSpc>
              <a:spcBef>
                <a:spcPts val="0"/>
              </a:spcBef>
            </a:pPr>
            <a:r>
              <a:rPr lang="en-PH" altLang="ja-JP" dirty="0"/>
              <a:t>You want to install MySQL at some explicit location. The standard binary distributions are ready to run at any installation location, but you might require even more flexibility to place MySQL components where you want.</a:t>
            </a:r>
          </a:p>
          <a:p>
            <a:pPr>
              <a:lnSpc>
                <a:spcPct val="100000"/>
              </a:lnSpc>
              <a:spcBef>
                <a:spcPts val="0"/>
              </a:spcBef>
            </a:pPr>
            <a:endParaRPr lang="en-PH" altLang="ja-JP" dirty="0"/>
          </a:p>
          <a:p>
            <a:pPr>
              <a:lnSpc>
                <a:spcPct val="100000"/>
              </a:lnSpc>
              <a:spcBef>
                <a:spcPts val="0"/>
              </a:spcBef>
            </a:pPr>
            <a:r>
              <a:rPr lang="en-PH" altLang="ja-JP" dirty="0"/>
              <a:t>You want to configure </a:t>
            </a:r>
            <a:r>
              <a:rPr lang="en-PH" altLang="ja-JP" dirty="0" err="1"/>
              <a:t>mysqld</a:t>
            </a:r>
            <a:r>
              <a:rPr lang="en-PH" altLang="ja-JP" dirty="0"/>
              <a:t> with features that might not be included in the standard binary distributions. </a:t>
            </a:r>
          </a:p>
          <a:p>
            <a:pPr>
              <a:lnSpc>
                <a:spcPct val="100000"/>
              </a:lnSpc>
              <a:spcBef>
                <a:spcPts val="0"/>
              </a:spcBef>
            </a:pPr>
            <a:endParaRPr lang="en-PH" altLang="ja-JP" dirty="0"/>
          </a:p>
          <a:p>
            <a:pPr>
              <a:lnSpc>
                <a:spcPct val="100000"/>
              </a:lnSpc>
              <a:spcBef>
                <a:spcPts val="0"/>
              </a:spcBef>
            </a:pPr>
            <a:r>
              <a:rPr lang="en-PH" altLang="ja-JP" dirty="0"/>
              <a:t>You want to configure </a:t>
            </a:r>
            <a:r>
              <a:rPr lang="en-PH" altLang="ja-JP" dirty="0" err="1"/>
              <a:t>mysqld</a:t>
            </a:r>
            <a:r>
              <a:rPr lang="en-PH" altLang="ja-JP" dirty="0"/>
              <a:t> without some features that are included in the standard binary distributions.</a:t>
            </a:r>
          </a:p>
          <a:p>
            <a:pPr>
              <a:lnSpc>
                <a:spcPct val="100000"/>
              </a:lnSpc>
              <a:spcBef>
                <a:spcPts val="0"/>
              </a:spcBef>
            </a:pPr>
            <a:endParaRPr lang="en-PH" altLang="ja-JP" dirty="0"/>
          </a:p>
          <a:p>
            <a:pPr>
              <a:lnSpc>
                <a:spcPct val="100000"/>
              </a:lnSpc>
              <a:spcBef>
                <a:spcPts val="0"/>
              </a:spcBef>
            </a:pPr>
            <a:r>
              <a:rPr lang="en-PH" altLang="ja-JP" dirty="0"/>
              <a:t>You want to read or modify the C and C++ code that makes up MySQL. For this purpose, obtain a source distribution.</a:t>
            </a:r>
          </a:p>
          <a:p>
            <a:pPr>
              <a:lnSpc>
                <a:spcPct val="100000"/>
              </a:lnSpc>
              <a:spcBef>
                <a:spcPts val="0"/>
              </a:spcBef>
            </a:pPr>
            <a:endParaRPr lang="en-PH" altLang="ja-JP" dirty="0"/>
          </a:p>
          <a:p>
            <a:pPr>
              <a:lnSpc>
                <a:spcPct val="100000"/>
              </a:lnSpc>
              <a:spcBef>
                <a:spcPts val="0"/>
              </a:spcBef>
            </a:pPr>
            <a:r>
              <a:rPr lang="en-PH" altLang="ja-JP" dirty="0"/>
              <a:t>Source distributions contain more tests and examples than binary distributions.</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Distributions</a:t>
            </a:r>
          </a:p>
        </p:txBody>
      </p:sp>
    </p:spTree>
    <p:extLst>
      <p:ext uri="{BB962C8B-B14F-4D97-AF65-F5344CB8AC3E}">
        <p14:creationId xmlns:p14="http://schemas.microsoft.com/office/powerpoint/2010/main" val="3956520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normAutofit/>
          </a:bodyPr>
          <a:lstStyle/>
          <a:p>
            <a:pPr marL="0" indent="0">
              <a:lnSpc>
                <a:spcPct val="110000"/>
              </a:lnSpc>
              <a:spcBef>
                <a:spcPts val="0"/>
              </a:spcBef>
              <a:buNone/>
            </a:pPr>
            <a:r>
              <a:rPr lang="en-PH" altLang="ja-JP" dirty="0"/>
              <a:t>MySQL Community Server (installer)</a:t>
            </a:r>
          </a:p>
          <a:p>
            <a:pPr marL="0" indent="0">
              <a:lnSpc>
                <a:spcPct val="110000"/>
              </a:lnSpc>
              <a:spcBef>
                <a:spcPts val="0"/>
              </a:spcBef>
              <a:buNone/>
            </a:pPr>
            <a:r>
              <a:rPr lang="en-PH" altLang="ja-JP" dirty="0">
                <a:hlinkClick r:id="rId2"/>
              </a:rPr>
              <a:t>https://dev.mysql.com/downloads/installer/</a:t>
            </a:r>
            <a:r>
              <a:rPr lang="en-PH" altLang="ja-JP" dirty="0"/>
              <a:t>    </a:t>
            </a:r>
          </a:p>
          <a:p>
            <a:pPr marL="0" indent="0">
              <a:lnSpc>
                <a:spcPct val="110000"/>
              </a:lnSpc>
              <a:spcBef>
                <a:spcPts val="0"/>
              </a:spcBef>
              <a:buNone/>
            </a:pPr>
            <a:endParaRPr lang="en-PH" altLang="ja-JP" dirty="0"/>
          </a:p>
          <a:p>
            <a:pPr marL="0" indent="0">
              <a:lnSpc>
                <a:spcPct val="110000"/>
              </a:lnSpc>
              <a:spcBef>
                <a:spcPts val="0"/>
              </a:spcBef>
              <a:buNone/>
            </a:pPr>
            <a:r>
              <a:rPr lang="en-PH" altLang="ja-JP" dirty="0"/>
              <a:t>MySQL Community Server (</a:t>
            </a:r>
            <a:r>
              <a:rPr lang="en-PH" altLang="ja-JP" dirty="0" err="1"/>
              <a:t>noinstall</a:t>
            </a:r>
            <a:r>
              <a:rPr lang="en-PH" altLang="ja-JP" dirty="0"/>
              <a:t> zip archive)</a:t>
            </a:r>
          </a:p>
          <a:p>
            <a:pPr marL="0" indent="0">
              <a:lnSpc>
                <a:spcPct val="110000"/>
              </a:lnSpc>
              <a:spcBef>
                <a:spcPts val="0"/>
              </a:spcBef>
              <a:buNone/>
            </a:pPr>
            <a:r>
              <a:rPr lang="en-PH" altLang="ja-JP" dirty="0">
                <a:hlinkClick r:id="rId3"/>
              </a:rPr>
              <a:t>https://dev.mysql.com/downloads/mysql/</a:t>
            </a:r>
            <a:r>
              <a:rPr lang="en-PH" altLang="ja-JP" dirty="0"/>
              <a:t> </a:t>
            </a:r>
          </a:p>
          <a:p>
            <a:pPr marL="0" indent="0">
              <a:lnSpc>
                <a:spcPct val="110000"/>
              </a:lnSpc>
              <a:spcBef>
                <a:spcPts val="0"/>
              </a:spcBef>
              <a:buNone/>
            </a:pPr>
            <a:endParaRPr lang="en-PH" altLang="ja-JP" dirty="0"/>
          </a:p>
          <a:p>
            <a:pPr marL="0" indent="0">
              <a:lnSpc>
                <a:spcPct val="110000"/>
              </a:lnSpc>
              <a:spcBef>
                <a:spcPts val="0"/>
              </a:spcBef>
              <a:buNone/>
            </a:pPr>
            <a:r>
              <a:rPr lang="en-PH" altLang="ja-JP" dirty="0"/>
              <a:t>MySQL Workbench</a:t>
            </a:r>
          </a:p>
          <a:p>
            <a:pPr marL="0" indent="0">
              <a:lnSpc>
                <a:spcPct val="110000"/>
              </a:lnSpc>
              <a:spcBef>
                <a:spcPts val="0"/>
              </a:spcBef>
              <a:buNone/>
            </a:pPr>
            <a:r>
              <a:rPr lang="en-PH" altLang="ja-JP" dirty="0">
                <a:hlinkClick r:id="rId4"/>
              </a:rPr>
              <a:t>https://dev.mysql.com/downloads/workbench/</a:t>
            </a:r>
            <a:r>
              <a:rPr lang="en-PH" altLang="ja-JP" dirty="0"/>
              <a:t> </a:t>
            </a:r>
          </a:p>
          <a:p>
            <a:pPr marL="0" indent="0">
              <a:lnSpc>
                <a:spcPct val="100000"/>
              </a:lnSpc>
              <a:buNone/>
            </a:pPr>
            <a:endParaRPr lang="en-PH" altLang="ja-JP" dirty="0"/>
          </a:p>
          <a:p>
            <a:pPr marL="0" indent="0">
              <a:lnSpc>
                <a:spcPct val="100000"/>
              </a:lnSpc>
              <a:buNone/>
            </a:pPr>
            <a:r>
              <a:rPr lang="en-PH" altLang="ja-JP" dirty="0"/>
              <a:t>For MySQL 8.0, there are multiple installation package formats to choose from when installing MySQL on Windows. The package formats described in this section are:</a:t>
            </a:r>
          </a:p>
          <a:p>
            <a:pPr>
              <a:lnSpc>
                <a:spcPct val="100000"/>
              </a:lnSpc>
            </a:pPr>
            <a:r>
              <a:rPr lang="en-PH" altLang="ja-JP" dirty="0"/>
              <a:t>MySQL Installer</a:t>
            </a:r>
          </a:p>
          <a:p>
            <a:pPr>
              <a:lnSpc>
                <a:spcPct val="100000"/>
              </a:lnSpc>
            </a:pPr>
            <a:r>
              <a:rPr lang="en-PH" altLang="ja-JP" dirty="0"/>
              <a:t>MySQL </a:t>
            </a:r>
            <a:r>
              <a:rPr lang="en-PH" altLang="ja-JP" dirty="0" err="1"/>
              <a:t>noinstall</a:t>
            </a:r>
            <a:r>
              <a:rPr lang="en-PH" altLang="ja-JP" dirty="0"/>
              <a:t> ZIP Archives</a:t>
            </a:r>
          </a:p>
          <a:p>
            <a:pPr>
              <a:lnSpc>
                <a:spcPct val="100000"/>
              </a:lnSpc>
            </a:pPr>
            <a:r>
              <a:rPr lang="en-PH" altLang="ja-JP" dirty="0"/>
              <a:t>MySQL Docker Images</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spTree>
    <p:extLst>
      <p:ext uri="{BB962C8B-B14F-4D97-AF65-F5344CB8AC3E}">
        <p14:creationId xmlns:p14="http://schemas.microsoft.com/office/powerpoint/2010/main" val="1752813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96348" y="1266516"/>
            <a:ext cx="11211339" cy="5187293"/>
          </a:xfrm>
        </p:spPr>
        <p:txBody>
          <a:bodyPr>
            <a:normAutofit fontScale="85000" lnSpcReduction="20000"/>
          </a:bodyPr>
          <a:lstStyle/>
          <a:p>
            <a:pPr marL="0" indent="0">
              <a:lnSpc>
                <a:spcPct val="120000"/>
              </a:lnSpc>
              <a:spcBef>
                <a:spcPts val="0"/>
              </a:spcBef>
              <a:buNone/>
            </a:pPr>
            <a:r>
              <a:rPr lang="en-PH" altLang="ja-JP" dirty="0"/>
              <a:t>MySQL Installer requires Microsoft .NET Framework 4.5.2 or later.</a:t>
            </a:r>
          </a:p>
          <a:p>
            <a:pPr marL="0" indent="0">
              <a:lnSpc>
                <a:spcPct val="120000"/>
              </a:lnSpc>
              <a:spcBef>
                <a:spcPts val="0"/>
              </a:spcBef>
              <a:buNone/>
            </a:pPr>
            <a:endParaRPr lang="en-PH" altLang="ja-JP" dirty="0"/>
          </a:p>
          <a:p>
            <a:pPr marL="0" indent="0">
              <a:lnSpc>
                <a:spcPct val="120000"/>
              </a:lnSpc>
              <a:spcBef>
                <a:spcPts val="0"/>
              </a:spcBef>
              <a:buNone/>
            </a:pPr>
            <a:r>
              <a:rPr lang="en-PH" altLang="ja-JP" b="1" u="sng" dirty="0"/>
              <a:t>MySQL Installer Community Release</a:t>
            </a:r>
          </a:p>
          <a:p>
            <a:pPr marL="0" indent="0">
              <a:lnSpc>
                <a:spcPct val="120000"/>
              </a:lnSpc>
              <a:spcBef>
                <a:spcPts val="0"/>
              </a:spcBef>
              <a:buNone/>
            </a:pPr>
            <a:r>
              <a:rPr lang="en-PH" altLang="ja-JP" dirty="0"/>
              <a:t>Download software from https://dev.mysql.com/downloads/installer/ to install the Community release of all MySQL products for Windows. Select one of the following MySQL Installer package options:</a:t>
            </a:r>
          </a:p>
          <a:p>
            <a:pPr>
              <a:lnSpc>
                <a:spcPct val="120000"/>
              </a:lnSpc>
              <a:spcBef>
                <a:spcPts val="0"/>
              </a:spcBef>
            </a:pPr>
            <a:r>
              <a:rPr lang="en-PH" altLang="ja-JP" dirty="0"/>
              <a:t>Web: Contains MySQL Installer and configuration files only. The web package option downloads only the MySQL products you select to install, but it requires an internet connection for each download. The size of this file is approximately 2 MB. The file name has the form mysql-installer-community-web-VERSION.N.msi in which VERSION is the MySQL server version number such as 8.0 and N is the package number, which begins at 0.</a:t>
            </a:r>
          </a:p>
          <a:p>
            <a:pPr>
              <a:lnSpc>
                <a:spcPct val="120000"/>
              </a:lnSpc>
              <a:spcBef>
                <a:spcPts val="0"/>
              </a:spcBef>
            </a:pPr>
            <a:r>
              <a:rPr lang="en-PH" altLang="ja-JP" dirty="0"/>
              <a:t>Full or Current Bundle: Bundles all of the MySQL products for Windows (including the MySQL server). The file size is over 300 MB, and the name has the form mysql-installer-community-VERSION.N.msi in which VERSION is the MySQL Server version number such as 8.0 and N is the package number, which begins at 0.</a:t>
            </a:r>
          </a:p>
          <a:p>
            <a:pPr marL="0" indent="0">
              <a:lnSpc>
                <a:spcPct val="120000"/>
              </a:lnSpc>
              <a:spcBef>
                <a:spcPts val="0"/>
              </a:spcBef>
              <a:buNone/>
            </a:pPr>
            <a:endParaRPr lang="en-PH" altLang="ja-JP" dirty="0"/>
          </a:p>
          <a:p>
            <a:pPr marL="0" indent="0">
              <a:lnSpc>
                <a:spcPct val="120000"/>
              </a:lnSpc>
              <a:spcBef>
                <a:spcPts val="0"/>
              </a:spcBef>
              <a:buNone/>
            </a:pPr>
            <a:r>
              <a:rPr lang="en-PH" altLang="ja-JP" b="1" u="sng" dirty="0"/>
              <a:t>MySQL Installer Commercial Release</a:t>
            </a:r>
          </a:p>
          <a:p>
            <a:pPr marL="0" indent="0">
              <a:lnSpc>
                <a:spcPct val="120000"/>
              </a:lnSpc>
              <a:spcBef>
                <a:spcPts val="0"/>
              </a:spcBef>
              <a:buNone/>
            </a:pPr>
            <a:r>
              <a:rPr lang="en-PH" altLang="ja-JP" dirty="0"/>
              <a:t>Download software from https://edelivery.oracle.com/ to install the Commercial release (Standard or Enterprise Edition) of MySQL products for Windows. If you are logged in to your My Oracle Support (MOS) account, the Commercial release includes all of the current and previous GA versions available in the Community release, but it excludes development-milestone versions. When you are not logged in, you see only the list of bundled products that you downloaded already.</a:t>
            </a:r>
          </a:p>
          <a:p>
            <a:pPr marL="0" indent="0">
              <a:lnSpc>
                <a:spcPct val="120000"/>
              </a:lnSpc>
              <a:spcBef>
                <a:spcPts val="0"/>
              </a:spcBef>
              <a:buNone/>
            </a:pPr>
            <a:endParaRPr lang="en-PH" altLang="ja-JP" dirty="0"/>
          </a:p>
          <a:p>
            <a:pPr marL="0" indent="0">
              <a:lnSpc>
                <a:spcPct val="120000"/>
              </a:lnSpc>
              <a:spcBef>
                <a:spcPts val="0"/>
              </a:spcBef>
              <a:buNone/>
            </a:pPr>
            <a:r>
              <a:rPr lang="en-PH" altLang="ja-JP" dirty="0"/>
              <a:t>The Commercial release also includes the following products:</a:t>
            </a:r>
          </a:p>
          <a:p>
            <a:pPr>
              <a:lnSpc>
                <a:spcPct val="120000"/>
              </a:lnSpc>
              <a:spcBef>
                <a:spcPts val="0"/>
              </a:spcBef>
            </a:pPr>
            <a:r>
              <a:rPr lang="en-PH" altLang="ja-JP" dirty="0"/>
              <a:t>Workbench SE/EE</a:t>
            </a:r>
          </a:p>
          <a:p>
            <a:pPr>
              <a:lnSpc>
                <a:spcPct val="120000"/>
              </a:lnSpc>
              <a:spcBef>
                <a:spcPts val="0"/>
              </a:spcBef>
            </a:pPr>
            <a:r>
              <a:rPr lang="en-PH" altLang="ja-JP" dirty="0"/>
              <a:t>MySQL Enterprise Backup</a:t>
            </a:r>
          </a:p>
          <a:p>
            <a:pPr>
              <a:lnSpc>
                <a:spcPct val="120000"/>
              </a:lnSpc>
              <a:spcBef>
                <a:spcPts val="0"/>
              </a:spcBef>
            </a:pPr>
            <a:r>
              <a:rPr lang="en-PH" altLang="ja-JP" dirty="0"/>
              <a:t>MySQL Enterprise Firewall</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spTree>
    <p:extLst>
      <p:ext uri="{BB962C8B-B14F-4D97-AF65-F5344CB8AC3E}">
        <p14:creationId xmlns:p14="http://schemas.microsoft.com/office/powerpoint/2010/main" val="265743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pic>
        <p:nvPicPr>
          <p:cNvPr id="3" name="Picture 2">
            <a:extLst>
              <a:ext uri="{FF2B5EF4-FFF2-40B4-BE49-F238E27FC236}">
                <a16:creationId xmlns:a16="http://schemas.microsoft.com/office/drawing/2014/main" id="{5492DE9E-F4C5-0FF8-DBFB-25DDD8F6BE5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69291" y="1176130"/>
            <a:ext cx="9453418" cy="5493037"/>
          </a:xfrm>
          <a:prstGeom prst="rect">
            <a:avLst/>
          </a:prstGeom>
        </p:spPr>
      </p:pic>
    </p:spTree>
    <p:extLst>
      <p:ext uri="{BB962C8B-B14F-4D97-AF65-F5344CB8AC3E}">
        <p14:creationId xmlns:p14="http://schemas.microsoft.com/office/powerpoint/2010/main" val="392403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21032"/>
          </a:xfrm>
        </p:spPr>
        <p:txBody>
          <a:bodyPr/>
          <a:lstStyle/>
          <a:p>
            <a:pPr marL="0" indent="0">
              <a:buNone/>
            </a:pPr>
            <a:r>
              <a:rPr lang="en-PH" altLang="ja-JP" dirty="0"/>
              <a:t>Commercial customers have the flexibility of choosing from multiple editions to meet specific business and technical requirements:</a:t>
            </a:r>
          </a:p>
          <a:p>
            <a:r>
              <a:rPr lang="en-PH" altLang="ja-JP" dirty="0"/>
              <a:t>MySQL Standard Edition</a:t>
            </a:r>
          </a:p>
          <a:p>
            <a:r>
              <a:rPr lang="en-PH" altLang="ja-JP" dirty="0"/>
              <a:t>MySQL Enterprise Edition</a:t>
            </a:r>
          </a:p>
          <a:p>
            <a:r>
              <a:rPr lang="en-PH" altLang="ja-JP" dirty="0"/>
              <a:t>MySQL Cluster Carrier Grade Edition</a:t>
            </a:r>
          </a:p>
          <a:p>
            <a:r>
              <a:rPr lang="en-PH" altLang="ja-JP" dirty="0"/>
              <a:t>MySQL </a:t>
            </a:r>
            <a:r>
              <a:rPr lang="en-PH" altLang="ja-JP" dirty="0" err="1"/>
              <a:t>HeatWave</a:t>
            </a:r>
            <a:endParaRPr lang="en-PH" altLang="ja-JP" dirty="0"/>
          </a:p>
          <a:p>
            <a:pPr marL="0" indent="0">
              <a:buNone/>
            </a:pPr>
            <a:endParaRPr lang="en-PH" altLang="ja-JP" dirty="0"/>
          </a:p>
          <a:p>
            <a:pPr marL="0" indent="0">
              <a:buNone/>
            </a:pPr>
            <a:endParaRPr lang="en-PH" altLang="ja-JP" dirty="0"/>
          </a:p>
          <a:p>
            <a:pPr marL="0" indent="0" algn="r">
              <a:lnSpc>
                <a:spcPct val="100000"/>
              </a:lnSpc>
              <a:buNone/>
            </a:pPr>
            <a:r>
              <a:rPr lang="en-PH" altLang="ja-JP" dirty="0"/>
              <a:t>See comparison and pricing:</a:t>
            </a:r>
          </a:p>
          <a:p>
            <a:pPr marL="0" indent="0" algn="r">
              <a:lnSpc>
                <a:spcPct val="100000"/>
              </a:lnSpc>
              <a:buNone/>
            </a:pPr>
            <a:r>
              <a:rPr lang="en-PH" altLang="ja-JP" dirty="0"/>
              <a:t>https://www.mysql.com/products/</a:t>
            </a:r>
          </a:p>
          <a:p>
            <a:pPr marL="0" indent="0" algn="r">
              <a:buNone/>
            </a:pP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Products</a:t>
            </a:r>
          </a:p>
        </p:txBody>
      </p:sp>
    </p:spTree>
    <p:extLst>
      <p:ext uri="{BB962C8B-B14F-4D97-AF65-F5344CB8AC3E}">
        <p14:creationId xmlns:p14="http://schemas.microsoft.com/office/powerpoint/2010/main" val="1078089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pic>
        <p:nvPicPr>
          <p:cNvPr id="4" name="Picture 3">
            <a:extLst>
              <a:ext uri="{FF2B5EF4-FFF2-40B4-BE49-F238E27FC236}">
                <a16:creationId xmlns:a16="http://schemas.microsoft.com/office/drawing/2014/main" id="{6D524C45-AE17-99DE-8C56-5F5C89DEB4F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1087" t="7902" r="23587" b="35259"/>
          <a:stretch/>
        </p:blipFill>
        <p:spPr>
          <a:xfrm>
            <a:off x="1428926" y="1258956"/>
            <a:ext cx="9334148" cy="5391433"/>
          </a:xfrm>
          <a:prstGeom prst="rect">
            <a:avLst/>
          </a:prstGeom>
        </p:spPr>
      </p:pic>
    </p:spTree>
    <p:extLst>
      <p:ext uri="{BB962C8B-B14F-4D97-AF65-F5344CB8AC3E}">
        <p14:creationId xmlns:p14="http://schemas.microsoft.com/office/powerpoint/2010/main" val="1283618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pic>
        <p:nvPicPr>
          <p:cNvPr id="3" name="Picture 2">
            <a:extLst>
              <a:ext uri="{FF2B5EF4-FFF2-40B4-BE49-F238E27FC236}">
                <a16:creationId xmlns:a16="http://schemas.microsoft.com/office/drawing/2014/main" id="{62E69996-236B-8884-2DEE-2B03C59840B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14330" y="1098242"/>
            <a:ext cx="8163339" cy="5591037"/>
          </a:xfrm>
          <a:prstGeom prst="rect">
            <a:avLst/>
          </a:prstGeom>
        </p:spPr>
      </p:pic>
    </p:spTree>
    <p:extLst>
      <p:ext uri="{BB962C8B-B14F-4D97-AF65-F5344CB8AC3E}">
        <p14:creationId xmlns:p14="http://schemas.microsoft.com/office/powerpoint/2010/main" val="3414366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pic>
        <p:nvPicPr>
          <p:cNvPr id="3" name="Picture 2">
            <a:extLst>
              <a:ext uri="{FF2B5EF4-FFF2-40B4-BE49-F238E27FC236}">
                <a16:creationId xmlns:a16="http://schemas.microsoft.com/office/drawing/2014/main" id="{62E69996-236B-8884-2DEE-2B03C59840B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14330" y="1098242"/>
            <a:ext cx="8163339" cy="5591037"/>
          </a:xfrm>
          <a:prstGeom prst="rect">
            <a:avLst/>
          </a:prstGeom>
        </p:spPr>
      </p:pic>
    </p:spTree>
    <p:extLst>
      <p:ext uri="{BB962C8B-B14F-4D97-AF65-F5344CB8AC3E}">
        <p14:creationId xmlns:p14="http://schemas.microsoft.com/office/powerpoint/2010/main" val="93228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pic>
        <p:nvPicPr>
          <p:cNvPr id="4" name="Picture 3">
            <a:extLst>
              <a:ext uri="{FF2B5EF4-FFF2-40B4-BE49-F238E27FC236}">
                <a16:creationId xmlns:a16="http://schemas.microsoft.com/office/drawing/2014/main" id="{7CCC0FF3-AC2D-FFC6-6ABD-7F32538C4DA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86610" y="746161"/>
            <a:ext cx="9619628" cy="5884499"/>
          </a:xfrm>
          <a:prstGeom prst="rect">
            <a:avLst/>
          </a:prstGeom>
        </p:spPr>
      </p:pic>
    </p:spTree>
    <p:extLst>
      <p:ext uri="{BB962C8B-B14F-4D97-AF65-F5344CB8AC3E}">
        <p14:creationId xmlns:p14="http://schemas.microsoft.com/office/powerpoint/2010/main" val="752052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pic>
        <p:nvPicPr>
          <p:cNvPr id="3" name="Picture 2">
            <a:extLst>
              <a:ext uri="{FF2B5EF4-FFF2-40B4-BE49-F238E27FC236}">
                <a16:creationId xmlns:a16="http://schemas.microsoft.com/office/drawing/2014/main" id="{8AA4A74A-D615-82E0-D6E4-5669B15A65C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40835" y="1036154"/>
            <a:ext cx="9597265" cy="5584778"/>
          </a:xfrm>
          <a:prstGeom prst="rect">
            <a:avLst/>
          </a:prstGeom>
        </p:spPr>
      </p:pic>
    </p:spTree>
    <p:extLst>
      <p:ext uri="{BB962C8B-B14F-4D97-AF65-F5344CB8AC3E}">
        <p14:creationId xmlns:p14="http://schemas.microsoft.com/office/powerpoint/2010/main" val="899409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pic>
        <p:nvPicPr>
          <p:cNvPr id="4" name="Picture 3">
            <a:extLst>
              <a:ext uri="{FF2B5EF4-FFF2-40B4-BE49-F238E27FC236}">
                <a16:creationId xmlns:a16="http://schemas.microsoft.com/office/drawing/2014/main" id="{96223C83-9C61-5883-4D27-126714AE5A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43144" y="1296332"/>
            <a:ext cx="10472063" cy="5024956"/>
          </a:xfrm>
          <a:prstGeom prst="rect">
            <a:avLst/>
          </a:prstGeom>
        </p:spPr>
      </p:pic>
    </p:spTree>
    <p:extLst>
      <p:ext uri="{BB962C8B-B14F-4D97-AF65-F5344CB8AC3E}">
        <p14:creationId xmlns:p14="http://schemas.microsoft.com/office/powerpoint/2010/main" val="3153877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pic>
        <p:nvPicPr>
          <p:cNvPr id="3" name="Picture 2">
            <a:extLst>
              <a:ext uri="{FF2B5EF4-FFF2-40B4-BE49-F238E27FC236}">
                <a16:creationId xmlns:a16="http://schemas.microsoft.com/office/drawing/2014/main" id="{3126C1B6-AB5C-8C97-E70B-4E3057CECFA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62469" y="752521"/>
            <a:ext cx="8025434" cy="6044864"/>
          </a:xfrm>
          <a:prstGeom prst="rect">
            <a:avLst/>
          </a:prstGeom>
        </p:spPr>
      </p:pic>
    </p:spTree>
    <p:extLst>
      <p:ext uri="{BB962C8B-B14F-4D97-AF65-F5344CB8AC3E}">
        <p14:creationId xmlns:p14="http://schemas.microsoft.com/office/powerpoint/2010/main" val="275672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96348" y="1266516"/>
            <a:ext cx="11211339" cy="5187293"/>
          </a:xfrm>
        </p:spPr>
        <p:txBody>
          <a:bodyPr>
            <a:normAutofit fontScale="85000" lnSpcReduction="10000"/>
          </a:bodyPr>
          <a:lstStyle/>
          <a:p>
            <a:pPr marL="0" indent="0">
              <a:lnSpc>
                <a:spcPct val="120000"/>
              </a:lnSpc>
              <a:spcBef>
                <a:spcPts val="0"/>
              </a:spcBef>
              <a:buNone/>
            </a:pPr>
            <a:r>
              <a:rPr lang="en-PH" altLang="ja-JP" dirty="0">
                <a:latin typeface="Arial" panose="020B0604020202020204" pitchFamily="34" charset="0"/>
                <a:cs typeface="Arial" panose="020B0604020202020204" pitchFamily="34" charset="0"/>
              </a:rPr>
              <a:t>If you installed MySQL using MySQL Installer, the default installation directory is C:\Program Files\MySQL\MySQL Server 8.0:</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C:\&gt; cd "C:\Program Files\MySQL\MySQL Server 8.0"</a:t>
            </a:r>
          </a:p>
          <a:p>
            <a:pPr marL="0" indent="0">
              <a:lnSpc>
                <a:spcPct val="12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 common installation location for installation from a ZIP archive is C:\mysql:</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C:\&gt; cd C:\mysql</a:t>
            </a:r>
          </a:p>
          <a:p>
            <a:pPr marL="0" indent="0">
              <a:lnSpc>
                <a:spcPct val="12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Alternatively, add the bin directory to your PATH environment variable setting. That enables your command interpreter to find MySQL programs properly, so that you can run a program by typing only its name, not its path name.</a:t>
            </a:r>
          </a:p>
          <a:p>
            <a:pPr marL="0" indent="0">
              <a:lnSpc>
                <a:spcPct val="12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With the server running, issue the following commands to verify that you can retrieve information from the server. The output should be similar to that shown here.</a:t>
            </a:r>
          </a:p>
          <a:p>
            <a:pPr marL="0" indent="0">
              <a:lnSpc>
                <a:spcPct val="12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Use </a:t>
            </a:r>
            <a:r>
              <a:rPr lang="en-PH" altLang="ja-JP" dirty="0" err="1">
                <a:latin typeface="Arial" panose="020B0604020202020204" pitchFamily="34" charset="0"/>
                <a:cs typeface="Arial" panose="020B0604020202020204" pitchFamily="34" charset="0"/>
              </a:rPr>
              <a:t>mysqlshow</a:t>
            </a:r>
            <a:r>
              <a:rPr lang="en-PH" altLang="ja-JP" dirty="0">
                <a:latin typeface="Arial" panose="020B0604020202020204" pitchFamily="34" charset="0"/>
                <a:cs typeface="Arial" panose="020B0604020202020204" pitchFamily="34" charset="0"/>
              </a:rPr>
              <a:t> to see what databases exist: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C:\&gt; bin\</a:t>
            </a:r>
            <a:r>
              <a:rPr lang="en-PH" altLang="ja-JP" dirty="0" err="1">
                <a:latin typeface="Arial" panose="020B0604020202020204" pitchFamily="34" charset="0"/>
                <a:cs typeface="Arial" panose="020B0604020202020204" pitchFamily="34" charset="0"/>
              </a:rPr>
              <a:t>mysqlshow</a:t>
            </a: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Databases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information_schema</a:t>
            </a:r>
            <a:r>
              <a:rPr lang="en-PH" altLang="ja-JP" dirty="0">
                <a:latin typeface="Arial" panose="020B0604020202020204" pitchFamily="34" charset="0"/>
                <a:cs typeface="Arial" panose="020B0604020202020204" pitchFamily="34" charset="0"/>
              </a:rPr>
              <a:t>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performance_schema</a:t>
            </a:r>
            <a:r>
              <a:rPr lang="en-PH" altLang="ja-JP" dirty="0">
                <a:latin typeface="Arial" panose="020B0604020202020204" pitchFamily="34" charset="0"/>
                <a:cs typeface="Arial" panose="020B0604020202020204" pitchFamily="34" charset="0"/>
              </a:rPr>
              <a:t>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sys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endParaRPr lang="ja-JP" altLang="en-US" dirty="0">
              <a:latin typeface="Arial" panose="020B0604020202020204" pitchFamily="34" charset="0"/>
              <a:cs typeface="Arial" panose="020B0604020202020204" pitchFamily="34"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spTree>
    <p:extLst>
      <p:ext uri="{BB962C8B-B14F-4D97-AF65-F5344CB8AC3E}">
        <p14:creationId xmlns:p14="http://schemas.microsoft.com/office/powerpoint/2010/main" val="2301717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9" y="1266516"/>
            <a:ext cx="10959548" cy="5187293"/>
          </a:xfrm>
        </p:spPr>
        <p:txBody>
          <a:bodyPr>
            <a:normAutofit fontScale="77500" lnSpcReduction="20000"/>
          </a:bodyPr>
          <a:lstStyle/>
          <a:p>
            <a:pPr marL="0" indent="0">
              <a:lnSpc>
                <a:spcPct val="120000"/>
              </a:lnSpc>
              <a:spcBef>
                <a:spcPts val="0"/>
              </a:spcBef>
              <a:buNone/>
            </a:pPr>
            <a:r>
              <a:rPr lang="en-PH" altLang="ja-JP" dirty="0">
                <a:latin typeface="Arial" panose="020B0604020202020204" pitchFamily="34" charset="0"/>
                <a:cs typeface="Arial" panose="020B0604020202020204" pitchFamily="34" charset="0"/>
              </a:rPr>
              <a:t>The preceding command (and commands for other MySQL programs such as </a:t>
            </a: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 may not work if the correct MySQL account does not exist. For example, the program may fail with an error, or you may not be able to view all databases. If you install MySQL using MySQL Installer, the root user is created automatically with the password you supplied. In this case, you should use the -u root and -p options. (You must use those options if you have already secured the initial MySQL accounts.) With -p, the client program prompts for the root password. For example:</a:t>
            </a:r>
          </a:p>
          <a:p>
            <a:pPr marL="0" indent="0">
              <a:lnSpc>
                <a:spcPct val="12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C:\&gt; bin\</a:t>
            </a:r>
            <a:r>
              <a:rPr lang="en-PH" altLang="ja-JP" dirty="0" err="1">
                <a:latin typeface="Arial" panose="020B0604020202020204" pitchFamily="34" charset="0"/>
                <a:cs typeface="Arial" panose="020B0604020202020204" pitchFamily="34" charset="0"/>
              </a:rPr>
              <a:t>mysqlshow</a:t>
            </a:r>
            <a:r>
              <a:rPr lang="en-PH" altLang="ja-JP" dirty="0">
                <a:latin typeface="Arial" panose="020B0604020202020204" pitchFamily="34" charset="0"/>
                <a:cs typeface="Arial" panose="020B0604020202020204" pitchFamily="34" charset="0"/>
              </a:rPr>
              <a:t> -u root -p</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Enter password: (enter root password here)</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Databases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information_schema</a:t>
            </a:r>
            <a:r>
              <a:rPr lang="en-PH" altLang="ja-JP" dirty="0">
                <a:latin typeface="Arial" panose="020B0604020202020204" pitchFamily="34" charset="0"/>
                <a:cs typeface="Arial" panose="020B0604020202020204" pitchFamily="34" charset="0"/>
              </a:rPr>
              <a:t>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performance_schema</a:t>
            </a:r>
            <a:r>
              <a:rPr lang="en-PH" altLang="ja-JP" dirty="0">
                <a:latin typeface="Arial" panose="020B0604020202020204" pitchFamily="34" charset="0"/>
                <a:cs typeface="Arial" panose="020B0604020202020204" pitchFamily="34" charset="0"/>
              </a:rPr>
              <a:t>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sys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If you specify a database name, </a:t>
            </a:r>
            <a:r>
              <a:rPr lang="en-PH" altLang="ja-JP" dirty="0" err="1">
                <a:latin typeface="Arial" panose="020B0604020202020204" pitchFamily="34" charset="0"/>
                <a:cs typeface="Arial" panose="020B0604020202020204" pitchFamily="34" charset="0"/>
              </a:rPr>
              <a:t>mysqlshow</a:t>
            </a:r>
            <a:r>
              <a:rPr lang="en-PH" altLang="ja-JP" dirty="0">
                <a:latin typeface="Arial" panose="020B0604020202020204" pitchFamily="34" charset="0"/>
                <a:cs typeface="Arial" panose="020B0604020202020204" pitchFamily="34" charset="0"/>
              </a:rPr>
              <a:t> displays a list of the tables within the database:</a:t>
            </a:r>
          </a:p>
          <a:p>
            <a:pPr marL="0" indent="0">
              <a:lnSpc>
                <a:spcPct val="12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C:\&gt; bin\</a:t>
            </a:r>
            <a:r>
              <a:rPr lang="en-PH" altLang="ja-JP" dirty="0" err="1">
                <a:latin typeface="Arial" panose="020B0604020202020204" pitchFamily="34" charset="0"/>
                <a:cs typeface="Arial" panose="020B0604020202020204" pitchFamily="34" charset="0"/>
              </a:rPr>
              <a:t>mysqlshow</a:t>
            </a: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mysql</a:t>
            </a: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Database: </a:t>
            </a:r>
            <a:r>
              <a:rPr lang="en-PH" altLang="ja-JP" dirty="0" err="1">
                <a:latin typeface="Arial" panose="020B0604020202020204" pitchFamily="34" charset="0"/>
                <a:cs typeface="Arial" panose="020B0604020202020204" pitchFamily="34" charset="0"/>
              </a:rPr>
              <a:t>mysql</a:t>
            </a: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Tables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columns_priv</a:t>
            </a:r>
            <a:r>
              <a:rPr lang="en-PH" altLang="ja-JP" dirty="0">
                <a:latin typeface="Arial" panose="020B0604020202020204" pitchFamily="34" charset="0"/>
                <a:cs typeface="Arial" panose="020B0604020202020204" pitchFamily="34" charset="0"/>
              </a:rPr>
              <a:t>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component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db</a:t>
            </a:r>
            <a:r>
              <a:rPr lang="en-PH" altLang="ja-JP" dirty="0">
                <a:latin typeface="Arial" panose="020B0604020202020204" pitchFamily="34" charset="0"/>
                <a:cs typeface="Arial" panose="020B0604020202020204" pitchFamily="34" charset="0"/>
              </a:rPr>
              <a:t>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default_roles</a:t>
            </a:r>
            <a:r>
              <a:rPr lang="en-PH" altLang="ja-JP" dirty="0">
                <a:latin typeface="Arial" panose="020B0604020202020204" pitchFamily="34" charset="0"/>
                <a:cs typeface="Arial" panose="020B0604020202020204" pitchFamily="34" charset="0"/>
              </a:rPr>
              <a:t>             </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spTree>
    <p:extLst>
      <p:ext uri="{BB962C8B-B14F-4D97-AF65-F5344CB8AC3E}">
        <p14:creationId xmlns:p14="http://schemas.microsoft.com/office/powerpoint/2010/main" val="3170658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9" y="1266516"/>
            <a:ext cx="10959548" cy="5187293"/>
          </a:xfrm>
        </p:spPr>
        <p:txBody>
          <a:bodyPr>
            <a:normAutofit/>
          </a:bodyPr>
          <a:lstStyle/>
          <a:p>
            <a:pPr marL="0" indent="0">
              <a:lnSpc>
                <a:spcPct val="120000"/>
              </a:lnSpc>
              <a:spcBef>
                <a:spcPts val="0"/>
              </a:spcBef>
              <a:buNone/>
            </a:pPr>
            <a:r>
              <a:rPr lang="en-PH" altLang="ja-JP" dirty="0">
                <a:latin typeface="Arial" panose="020B0604020202020204" pitchFamily="34" charset="0"/>
                <a:cs typeface="Arial" panose="020B0604020202020204" pitchFamily="34" charset="0"/>
              </a:rPr>
              <a:t>Use the </a:t>
            </a: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 program to select information from a table in the </a:t>
            </a: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 database:</a:t>
            </a:r>
          </a:p>
          <a:p>
            <a:pPr marL="0" indent="0">
              <a:lnSpc>
                <a:spcPct val="12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C:\&gt; bin\</a:t>
            </a: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 -e "SELECT User, Host, plugin FROM </a:t>
            </a:r>
            <a:r>
              <a:rPr lang="en-PH" altLang="ja-JP" dirty="0" err="1">
                <a:latin typeface="Arial" panose="020B0604020202020204" pitchFamily="34" charset="0"/>
                <a:cs typeface="Arial" panose="020B0604020202020204" pitchFamily="34" charset="0"/>
              </a:rPr>
              <a:t>mysql.user</a:t>
            </a:r>
            <a:r>
              <a:rPr lang="en-PH" altLang="ja-JP" dirty="0">
                <a:latin typeface="Arial" panose="020B0604020202020204" pitchFamily="34" charset="0"/>
                <a:cs typeface="Arial" panose="020B0604020202020204" pitchFamily="34" charset="0"/>
              </a:rPr>
              <a:t>" </a:t>
            </a:r>
            <a:r>
              <a:rPr lang="en-PH" altLang="ja-JP" dirty="0" err="1">
                <a:latin typeface="Arial" panose="020B0604020202020204" pitchFamily="34" charset="0"/>
                <a:cs typeface="Arial" panose="020B0604020202020204" pitchFamily="34" charset="0"/>
              </a:rPr>
              <a:t>mysql</a:t>
            </a:r>
            <a:endParaRPr lang="en-PH" altLang="ja-JP" dirty="0">
              <a:latin typeface="Arial" panose="020B0604020202020204" pitchFamily="34" charset="0"/>
              <a:cs typeface="Arial" panose="020B0604020202020204" pitchFamily="34" charset="0"/>
            </a:endParaRP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User | Host      | plugin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 root | localhost | caching_sha2_password </a:t>
            </a:r>
          </a:p>
          <a:p>
            <a:pPr marL="0" indent="0">
              <a:lnSpc>
                <a:spcPct val="120000"/>
              </a:lnSpc>
              <a:spcBef>
                <a:spcPts val="0"/>
              </a:spcBef>
              <a:buNone/>
            </a:pPr>
            <a:r>
              <a:rPr lang="en-PH" altLang="ja-JP" dirty="0">
                <a:latin typeface="Arial" panose="020B0604020202020204" pitchFamily="34" charset="0"/>
                <a:cs typeface="Arial" panose="020B0604020202020204" pitchFamily="34" charset="0"/>
              </a:rPr>
              <a:t>+------+-----------+-----------------------+</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Installation (Windows)</a:t>
            </a:r>
          </a:p>
        </p:txBody>
      </p:sp>
    </p:spTree>
    <p:extLst>
      <p:ext uri="{BB962C8B-B14F-4D97-AF65-F5344CB8AC3E}">
        <p14:creationId xmlns:p14="http://schemas.microsoft.com/office/powerpoint/2010/main" val="2029133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Supported Platforms</a:t>
            </a:r>
          </a:p>
        </p:txBody>
      </p:sp>
      <p:pic>
        <p:nvPicPr>
          <p:cNvPr id="3" name="Picture 2">
            <a:extLst>
              <a:ext uri="{FF2B5EF4-FFF2-40B4-BE49-F238E27FC236}">
                <a16:creationId xmlns:a16="http://schemas.microsoft.com/office/drawing/2014/main" id="{154059FE-4A12-C653-8BA0-06C87F285EC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0268" y="1237421"/>
            <a:ext cx="10884653" cy="5229639"/>
          </a:xfrm>
          <a:prstGeom prst="rect">
            <a:avLst/>
          </a:prstGeom>
        </p:spPr>
      </p:pic>
    </p:spTree>
    <p:extLst>
      <p:ext uri="{BB962C8B-B14F-4D97-AF65-F5344CB8AC3E}">
        <p14:creationId xmlns:p14="http://schemas.microsoft.com/office/powerpoint/2010/main" val="2457739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a:normAutofit/>
          </a:bodyPr>
          <a:lstStyle/>
          <a:p>
            <a:r>
              <a:rPr lang="en-US" dirty="0"/>
              <a:t>Download and Install MySQL 8 Community Server using MySQL Installer – Community (Windows)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Activity</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28354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403716" y="1266516"/>
            <a:ext cx="3942998" cy="5213797"/>
          </a:xfrm>
        </p:spPr>
        <p:txBody>
          <a:bodyPr>
            <a:normAutofit/>
          </a:bodyPr>
          <a:lstStyle/>
          <a:p>
            <a:pPr marL="0" indent="0">
              <a:lnSpc>
                <a:spcPct val="100000"/>
              </a:lnSpc>
              <a:spcBef>
                <a:spcPts val="0"/>
              </a:spcBef>
              <a:buNone/>
            </a:pPr>
            <a:r>
              <a:rPr lang="en-PH" altLang="ja-JP" dirty="0">
                <a:latin typeface="Arial" panose="020B0604020202020204" pitchFamily="34" charset="0"/>
                <a:cs typeface="Arial" panose="020B0604020202020204" pitchFamily="34" charset="0"/>
              </a:rPr>
              <a:t>For MySQL 8.0 on Windows, the default installation directory is C:\Program Files\MySQL\MySQL Server 8.0 for installations performed with MySQL Installer. </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r>
              <a:rPr lang="en-PH" altLang="ja-JP" dirty="0">
                <a:latin typeface="Arial" panose="020B0604020202020204" pitchFamily="34" charset="0"/>
                <a:cs typeface="Arial" panose="020B0604020202020204" pitchFamily="34" charset="0"/>
              </a:rPr>
              <a:t>If you use the ZIP archive method to install MySQL, you may prefer to install in C:\mysql. However, the layout of the subdirectories remains the same.</a:t>
            </a:r>
            <a:endParaRPr lang="ja-JP" altLang="en-US" dirty="0">
              <a:latin typeface="Arial" panose="020B0604020202020204" pitchFamily="34" charset="0"/>
              <a:cs typeface="Arial" panose="020B0604020202020204" pitchFamily="34"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File Structure</a:t>
            </a:r>
          </a:p>
        </p:txBody>
      </p:sp>
      <p:pic>
        <p:nvPicPr>
          <p:cNvPr id="3" name="Picture 2">
            <a:extLst>
              <a:ext uri="{FF2B5EF4-FFF2-40B4-BE49-F238E27FC236}">
                <a16:creationId xmlns:a16="http://schemas.microsoft.com/office/drawing/2014/main" id="{F232609F-006A-B88F-EA16-71A0FBD429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344800" y="901147"/>
            <a:ext cx="7847200" cy="5446643"/>
          </a:xfrm>
          <a:prstGeom prst="rect">
            <a:avLst/>
          </a:prstGeom>
        </p:spPr>
      </p:pic>
    </p:spTree>
    <p:extLst>
      <p:ext uri="{BB962C8B-B14F-4D97-AF65-F5344CB8AC3E}">
        <p14:creationId xmlns:p14="http://schemas.microsoft.com/office/powerpoint/2010/main" val="1715821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8" y="1266516"/>
            <a:ext cx="10407575" cy="5213797"/>
          </a:xfrm>
        </p:spPr>
        <p:txBody>
          <a:bodyPr>
            <a:normAutofit/>
          </a:bodyPr>
          <a:lstStyle/>
          <a:p>
            <a:pPr marL="0" indent="0">
              <a:lnSpc>
                <a:spcPct val="100000"/>
              </a:lnSpc>
              <a:spcBef>
                <a:spcPts val="0"/>
              </a:spcBef>
              <a:buNone/>
            </a:pPr>
            <a:r>
              <a:rPr lang="en-PH" altLang="ja-JP" dirty="0">
                <a:latin typeface="Arial" panose="020B0604020202020204" pitchFamily="34" charset="0"/>
                <a:cs typeface="Arial" panose="020B0604020202020204" pitchFamily="34" charset="0"/>
              </a:rPr>
              <a:t>The \ path name separator character</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r>
              <a:rPr lang="en-PH" altLang="ja-JP" dirty="0">
                <a:latin typeface="Arial" panose="020B0604020202020204" pitchFamily="34" charset="0"/>
                <a:cs typeface="Arial" panose="020B0604020202020204" pitchFamily="34" charset="0"/>
              </a:rPr>
              <a:t>Path name components in Windows are separated by the \ character, which is also the escape character in MySQL. If you are using LOAD DATA or SELECT ... INTO OUTFILE, use Unix-style file names with / characters:</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&gt; LOAD DATA INFILE 'C:/</a:t>
            </a:r>
            <a:r>
              <a:rPr lang="en-PH" altLang="ja-JP" dirty="0" err="1">
                <a:latin typeface="Arial" panose="020B0604020202020204" pitchFamily="34" charset="0"/>
                <a:cs typeface="Arial" panose="020B0604020202020204" pitchFamily="34" charset="0"/>
              </a:rPr>
              <a:t>tmp</a:t>
            </a:r>
            <a:r>
              <a:rPr lang="en-PH" altLang="ja-JP" dirty="0">
                <a:latin typeface="Arial" panose="020B0604020202020204" pitchFamily="34" charset="0"/>
                <a:cs typeface="Arial" panose="020B0604020202020204" pitchFamily="34" charset="0"/>
              </a:rPr>
              <a:t>/skr.txt' INTO TABLE </a:t>
            </a:r>
            <a:r>
              <a:rPr lang="en-PH" altLang="ja-JP" dirty="0" err="1">
                <a:latin typeface="Arial" panose="020B0604020202020204" pitchFamily="34" charset="0"/>
                <a:cs typeface="Arial" panose="020B0604020202020204" pitchFamily="34" charset="0"/>
              </a:rPr>
              <a:t>skr</a:t>
            </a:r>
            <a:r>
              <a:rPr lang="en-PH" altLang="ja-JP" dirty="0">
                <a:latin typeface="Arial" panose="020B0604020202020204" pitchFamily="34" charset="0"/>
                <a:cs typeface="Arial" panose="020B0604020202020204" pitchFamily="34" charset="0"/>
              </a:rPr>
              <a:t>;</a:t>
            </a:r>
          </a:p>
          <a:p>
            <a:pPr marL="0" indent="0">
              <a:lnSpc>
                <a:spcPct val="100000"/>
              </a:lnSpc>
              <a:spcBef>
                <a:spcPts val="0"/>
              </a:spcBef>
              <a:buNone/>
            </a:pP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&gt; SELECT * INTO OUTFILE 'C:/</a:t>
            </a:r>
            <a:r>
              <a:rPr lang="en-PH" altLang="ja-JP" dirty="0" err="1">
                <a:latin typeface="Arial" panose="020B0604020202020204" pitchFamily="34" charset="0"/>
                <a:cs typeface="Arial" panose="020B0604020202020204" pitchFamily="34" charset="0"/>
              </a:rPr>
              <a:t>tmp</a:t>
            </a:r>
            <a:r>
              <a:rPr lang="en-PH" altLang="ja-JP" dirty="0">
                <a:latin typeface="Arial" panose="020B0604020202020204" pitchFamily="34" charset="0"/>
                <a:cs typeface="Arial" panose="020B0604020202020204" pitchFamily="34" charset="0"/>
              </a:rPr>
              <a:t>/skr.txt' FROM </a:t>
            </a:r>
            <a:r>
              <a:rPr lang="en-PH" altLang="ja-JP" dirty="0" err="1">
                <a:latin typeface="Arial" panose="020B0604020202020204" pitchFamily="34" charset="0"/>
                <a:cs typeface="Arial" panose="020B0604020202020204" pitchFamily="34" charset="0"/>
              </a:rPr>
              <a:t>skr</a:t>
            </a:r>
            <a:r>
              <a:rPr lang="en-PH" altLang="ja-JP" dirty="0">
                <a:latin typeface="Arial" panose="020B0604020202020204" pitchFamily="34" charset="0"/>
                <a:cs typeface="Arial" panose="020B0604020202020204" pitchFamily="34" charset="0"/>
              </a:rPr>
              <a:t>;</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r>
              <a:rPr lang="en-PH" altLang="ja-JP" dirty="0">
                <a:latin typeface="Arial" panose="020B0604020202020204" pitchFamily="34" charset="0"/>
                <a:cs typeface="Arial" panose="020B0604020202020204" pitchFamily="34" charset="0"/>
              </a:rPr>
              <a:t>Alternatively, you must double the \ character:</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&gt; LOAD DATA INFILE 'C:\\</a:t>
            </a:r>
            <a:r>
              <a:rPr lang="en-PH" altLang="ja-JP" dirty="0" err="1">
                <a:latin typeface="Arial" panose="020B0604020202020204" pitchFamily="34" charset="0"/>
                <a:cs typeface="Arial" panose="020B0604020202020204" pitchFamily="34" charset="0"/>
              </a:rPr>
              <a:t>tmp</a:t>
            </a:r>
            <a:r>
              <a:rPr lang="en-PH" altLang="ja-JP" dirty="0">
                <a:latin typeface="Arial" panose="020B0604020202020204" pitchFamily="34" charset="0"/>
                <a:cs typeface="Arial" panose="020B0604020202020204" pitchFamily="34" charset="0"/>
              </a:rPr>
              <a:t>\\skr.txt' INTO TABLE </a:t>
            </a:r>
            <a:r>
              <a:rPr lang="en-PH" altLang="ja-JP" dirty="0" err="1">
                <a:latin typeface="Arial" panose="020B0604020202020204" pitchFamily="34" charset="0"/>
                <a:cs typeface="Arial" panose="020B0604020202020204" pitchFamily="34" charset="0"/>
              </a:rPr>
              <a:t>skr</a:t>
            </a:r>
            <a:r>
              <a:rPr lang="en-PH" altLang="ja-JP" dirty="0">
                <a:latin typeface="Arial" panose="020B0604020202020204" pitchFamily="34" charset="0"/>
                <a:cs typeface="Arial" panose="020B0604020202020204" pitchFamily="34" charset="0"/>
              </a:rPr>
              <a:t>;</a:t>
            </a:r>
          </a:p>
          <a:p>
            <a:pPr marL="0" indent="0">
              <a:lnSpc>
                <a:spcPct val="100000"/>
              </a:lnSpc>
              <a:spcBef>
                <a:spcPts val="0"/>
              </a:spcBef>
              <a:buNone/>
            </a:pPr>
            <a:r>
              <a:rPr lang="en-PH" altLang="ja-JP" dirty="0" err="1">
                <a:latin typeface="Arial" panose="020B0604020202020204" pitchFamily="34" charset="0"/>
                <a:cs typeface="Arial" panose="020B0604020202020204" pitchFamily="34" charset="0"/>
              </a:rPr>
              <a:t>mysql</a:t>
            </a:r>
            <a:r>
              <a:rPr lang="en-PH" altLang="ja-JP" dirty="0">
                <a:latin typeface="Arial" panose="020B0604020202020204" pitchFamily="34" charset="0"/>
                <a:cs typeface="Arial" panose="020B0604020202020204" pitchFamily="34" charset="0"/>
              </a:rPr>
              <a:t>&gt; SELECT * INTO OUTFILE 'C:\\</a:t>
            </a:r>
            <a:r>
              <a:rPr lang="en-PH" altLang="ja-JP" dirty="0" err="1">
                <a:latin typeface="Arial" panose="020B0604020202020204" pitchFamily="34" charset="0"/>
                <a:cs typeface="Arial" panose="020B0604020202020204" pitchFamily="34" charset="0"/>
              </a:rPr>
              <a:t>tmp</a:t>
            </a:r>
            <a:r>
              <a:rPr lang="en-PH" altLang="ja-JP" dirty="0">
                <a:latin typeface="Arial" panose="020B0604020202020204" pitchFamily="34" charset="0"/>
                <a:cs typeface="Arial" panose="020B0604020202020204" pitchFamily="34" charset="0"/>
              </a:rPr>
              <a:t>\\skr.txt' FROM </a:t>
            </a:r>
            <a:r>
              <a:rPr lang="en-PH" altLang="ja-JP" dirty="0" err="1">
                <a:latin typeface="Arial" panose="020B0604020202020204" pitchFamily="34" charset="0"/>
                <a:cs typeface="Arial" panose="020B0604020202020204" pitchFamily="34" charset="0"/>
              </a:rPr>
              <a:t>skr</a:t>
            </a:r>
            <a:r>
              <a:rPr lang="en-PH" altLang="ja-JP" dirty="0">
                <a:latin typeface="Arial" panose="020B0604020202020204" pitchFamily="34" charset="0"/>
                <a:cs typeface="Arial" panose="020B0604020202020204" pitchFamily="34" charset="0"/>
              </a:rPr>
              <a:t>;</a:t>
            </a:r>
          </a:p>
          <a:p>
            <a:pPr marL="0" indent="0">
              <a:lnSpc>
                <a:spcPct val="100000"/>
              </a:lnSpc>
              <a:spcBef>
                <a:spcPts val="0"/>
              </a:spcBef>
              <a:buNone/>
            </a:pPr>
            <a:endParaRPr lang="ja-JP" altLang="en-US" dirty="0">
              <a:latin typeface="Arial" panose="020B0604020202020204" pitchFamily="34" charset="0"/>
              <a:cs typeface="Arial" panose="020B0604020202020204" pitchFamily="34"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File Structure</a:t>
            </a:r>
          </a:p>
        </p:txBody>
      </p:sp>
    </p:spTree>
    <p:extLst>
      <p:ext uri="{BB962C8B-B14F-4D97-AF65-F5344CB8AC3E}">
        <p14:creationId xmlns:p14="http://schemas.microsoft.com/office/powerpoint/2010/main" val="2538507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normAutofit/>
          </a:bodyPr>
          <a:lstStyle/>
          <a:p>
            <a:pPr marL="0" indent="0">
              <a:lnSpc>
                <a:spcPct val="100000"/>
              </a:lnSpc>
              <a:spcBef>
                <a:spcPts val="0"/>
              </a:spcBef>
              <a:buNone/>
            </a:pPr>
            <a:r>
              <a:rPr lang="en-PH" altLang="ja-JP" dirty="0">
                <a:latin typeface="Arial" panose="020B0604020202020204" pitchFamily="34" charset="0"/>
                <a:cs typeface="Arial" panose="020B0604020202020204" pitchFamily="34" charset="0"/>
              </a:rPr>
              <a:t>To stop MySQL Server on Windows:</a:t>
            </a:r>
          </a:p>
          <a:p>
            <a:pPr marL="0" indent="0">
              <a:lnSpc>
                <a:spcPct val="100000"/>
              </a:lnSpc>
              <a:spcBef>
                <a:spcPts val="0"/>
              </a:spcBef>
              <a:buNone/>
            </a:pPr>
            <a:r>
              <a:rPr lang="en-PH" altLang="ja-JP" dirty="0" err="1">
                <a:latin typeface="Arial" panose="020B0604020202020204" pitchFamily="34" charset="0"/>
                <a:cs typeface="Arial" panose="020B0604020202020204" pitchFamily="34" charset="0"/>
              </a:rPr>
              <a:t>mysqladmin</a:t>
            </a:r>
            <a:r>
              <a:rPr lang="en-PH" altLang="ja-JP" dirty="0">
                <a:latin typeface="Arial" panose="020B0604020202020204" pitchFamily="34" charset="0"/>
                <a:cs typeface="Arial" panose="020B0604020202020204" pitchFamily="34" charset="0"/>
              </a:rPr>
              <a:t> -u root -p shutdown</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r>
              <a:rPr lang="en-PH" altLang="ja-JP" dirty="0">
                <a:latin typeface="Arial" panose="020B0604020202020204" pitchFamily="34" charset="0"/>
                <a:cs typeface="Arial" panose="020B0604020202020204" pitchFamily="34" charset="0"/>
              </a:rPr>
              <a:t>To start MySQL Server on Windows:</a:t>
            </a:r>
          </a:p>
          <a:p>
            <a:pPr marL="0" indent="0">
              <a:lnSpc>
                <a:spcPct val="100000"/>
              </a:lnSpc>
              <a:spcBef>
                <a:spcPts val="0"/>
              </a:spcBef>
              <a:buNone/>
            </a:pPr>
            <a:r>
              <a:rPr lang="en-PH" altLang="ja-JP" dirty="0" err="1">
                <a:latin typeface="Arial" panose="020B0604020202020204" pitchFamily="34" charset="0"/>
                <a:cs typeface="Arial" panose="020B0604020202020204" pitchFamily="34" charset="0"/>
              </a:rPr>
              <a:t>mysqld</a:t>
            </a: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r>
              <a:rPr lang="en-PH" altLang="ja-JP" dirty="0">
                <a:latin typeface="Arial" panose="020B0604020202020204" pitchFamily="34" charset="0"/>
                <a:cs typeface="Arial" panose="020B0604020202020204" pitchFamily="34" charset="0"/>
              </a:rPr>
              <a:t>If MySQL installed as a Window service:</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endParaRPr lang="ja-JP" altLang="en-US" dirty="0">
              <a:latin typeface="Arial" panose="020B0604020202020204" pitchFamily="34" charset="0"/>
              <a:cs typeface="Arial" panose="020B0604020202020204" pitchFamily="34"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Starting and Stopping</a:t>
            </a:r>
          </a:p>
        </p:txBody>
      </p:sp>
      <p:pic>
        <p:nvPicPr>
          <p:cNvPr id="1026" name="Picture 2">
            <a:extLst>
              <a:ext uri="{FF2B5EF4-FFF2-40B4-BE49-F238E27FC236}">
                <a16:creationId xmlns:a16="http://schemas.microsoft.com/office/drawing/2014/main" id="{D9BC0BEB-BBA0-9E0C-30FE-DCFAB4C50D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43"/>
          <a:stretch/>
        </p:blipFill>
        <p:spPr bwMode="auto">
          <a:xfrm>
            <a:off x="948772" y="2981739"/>
            <a:ext cx="10136974" cy="270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569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417983"/>
            <a:ext cx="10532281" cy="5035826"/>
          </a:xfrm>
        </p:spPr>
        <p:txBody>
          <a:bodyPr>
            <a:normAutofit/>
          </a:bodyPr>
          <a:lstStyle/>
          <a:p>
            <a:pPr marL="0" indent="0">
              <a:lnSpc>
                <a:spcPct val="100000"/>
              </a:lnSpc>
              <a:buNone/>
            </a:pPr>
            <a:r>
              <a:rPr lang="en-PH" altLang="ja-JP" dirty="0"/>
              <a:t>You can install multiple instances of the MySQL Server using the MySQL Installer.  You have to provide them different port (default is 3306), different service instance names, and different data directories. </a:t>
            </a:r>
          </a:p>
          <a:p>
            <a:pPr marL="0" indent="0">
              <a:lnSpc>
                <a:spcPct val="100000"/>
              </a:lnSpc>
              <a:buNone/>
            </a:pPr>
            <a:endParaRPr lang="en-PH" altLang="ja-JP" dirty="0"/>
          </a:p>
          <a:p>
            <a:pPr marL="0" indent="0">
              <a:lnSpc>
                <a:spcPct val="100000"/>
              </a:lnSpc>
              <a:buNone/>
            </a:pPr>
            <a:r>
              <a:rPr lang="en-PH" altLang="ja-JP" dirty="0"/>
              <a:t> </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Running Multiple Instances</a:t>
            </a:r>
          </a:p>
        </p:txBody>
      </p:sp>
    </p:spTree>
    <p:extLst>
      <p:ext uri="{BB962C8B-B14F-4D97-AF65-F5344CB8AC3E}">
        <p14:creationId xmlns:p14="http://schemas.microsoft.com/office/powerpoint/2010/main" val="2403233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311965"/>
            <a:ext cx="10532281" cy="5141844"/>
          </a:xfrm>
        </p:spPr>
        <p:txBody>
          <a:bodyPr>
            <a:normAutofit/>
          </a:bodyPr>
          <a:lstStyle/>
          <a:p>
            <a:pPr>
              <a:lnSpc>
                <a:spcPct val="100000"/>
              </a:lnSpc>
              <a:spcBef>
                <a:spcPts val="0"/>
              </a:spcBef>
            </a:pPr>
            <a:r>
              <a:rPr lang="en-PH" altLang="ja-JP" dirty="0">
                <a:latin typeface="Arial" panose="020B0604020202020204" pitchFamily="34" charset="0"/>
                <a:cs typeface="Arial" panose="020B0604020202020204" pitchFamily="34" charset="0"/>
              </a:rPr>
              <a:t>Error during Configuration and Initialization. Failed to start process for MySQL Server 8.0.31. Database initialization failed.</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r>
              <a:rPr lang="en-PH" altLang="ja-JP" dirty="0">
                <a:latin typeface="Arial" panose="020B0604020202020204" pitchFamily="34" charset="0"/>
                <a:cs typeface="Arial" panose="020B0604020202020204" pitchFamily="34" charset="0"/>
              </a:rPr>
              <a:t>Solution 1:</a:t>
            </a:r>
          </a:p>
          <a:p>
            <a:pPr marL="0" indent="0">
              <a:lnSpc>
                <a:spcPct val="100000"/>
              </a:lnSpc>
              <a:spcBef>
                <a:spcPts val="0"/>
              </a:spcBef>
              <a:buNone/>
            </a:pPr>
            <a:r>
              <a:rPr lang="en-PH" altLang="ja-JP" dirty="0">
                <a:latin typeface="Arial" panose="020B0604020202020204" pitchFamily="34" charset="0"/>
                <a:cs typeface="Arial" panose="020B0604020202020204" pitchFamily="34" charset="0"/>
              </a:rPr>
              <a:t>Open the my.ini configuration file that should be found in the following folder:</a:t>
            </a:r>
          </a:p>
          <a:p>
            <a:pPr marL="0" indent="0">
              <a:lnSpc>
                <a:spcPct val="100000"/>
              </a:lnSpc>
              <a:spcBef>
                <a:spcPts val="0"/>
              </a:spcBef>
              <a:buNone/>
            </a:pPr>
            <a:r>
              <a:rPr lang="en-PH" altLang="ja-JP" dirty="0">
                <a:latin typeface="Arial" panose="020B0604020202020204" pitchFamily="34" charset="0"/>
                <a:cs typeface="Arial" panose="020B0604020202020204" pitchFamily="34" charset="0"/>
              </a:rPr>
              <a:t>"C:\ProgramData\MySQL\MySQL Server &lt;version&gt;\my.ini“</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r>
              <a:rPr lang="en-PH" altLang="ja-JP" dirty="0">
                <a:latin typeface="Arial" panose="020B0604020202020204" pitchFamily="34" charset="0"/>
                <a:cs typeface="Arial" panose="020B0604020202020204" pitchFamily="34" charset="0"/>
              </a:rPr>
              <a:t>Then, open the file and at the end, add the phrase </a:t>
            </a:r>
            <a:r>
              <a:rPr lang="en-PH" altLang="ja-JP" dirty="0" err="1">
                <a:latin typeface="Arial" panose="020B0604020202020204" pitchFamily="34" charset="0"/>
                <a:cs typeface="Arial" panose="020B0604020202020204" pitchFamily="34" charset="0"/>
              </a:rPr>
              <a:t>lower_case_table_names</a:t>
            </a:r>
            <a:r>
              <a:rPr lang="en-PH" altLang="ja-JP" dirty="0">
                <a:latin typeface="Arial" panose="020B0604020202020204" pitchFamily="34" charset="0"/>
                <a:cs typeface="Arial" panose="020B0604020202020204" pitchFamily="34" charset="0"/>
              </a:rPr>
              <a:t>=1 (or, if it is already there but it equals a different value, set it up to equal 1) the, save the file and try installing MySQL again.</a:t>
            </a:r>
          </a:p>
          <a:p>
            <a:pPr marL="0" indent="0">
              <a:lnSpc>
                <a:spcPct val="100000"/>
              </a:lnSpc>
              <a:spcBef>
                <a:spcPts val="0"/>
              </a:spcBef>
              <a:buNone/>
            </a:pPr>
            <a:endParaRPr lang="en-PH" altLang="ja-JP" dirty="0">
              <a:latin typeface="Arial" panose="020B0604020202020204" pitchFamily="34" charset="0"/>
              <a:cs typeface="Arial" panose="020B0604020202020204" pitchFamily="34" charset="0"/>
            </a:endParaRPr>
          </a:p>
          <a:p>
            <a:pPr marL="0" indent="0">
              <a:lnSpc>
                <a:spcPct val="100000"/>
              </a:lnSpc>
              <a:spcBef>
                <a:spcPts val="0"/>
              </a:spcBef>
              <a:buNone/>
            </a:pPr>
            <a:endParaRPr lang="ja-JP" altLang="en-US" dirty="0">
              <a:latin typeface="Arial" panose="020B0604020202020204" pitchFamily="34" charset="0"/>
              <a:cs typeface="Arial" panose="020B0604020202020204" pitchFamily="34"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Common Installation Issues</a:t>
            </a:r>
          </a:p>
        </p:txBody>
      </p:sp>
    </p:spTree>
    <p:extLst>
      <p:ext uri="{BB962C8B-B14F-4D97-AF65-F5344CB8AC3E}">
        <p14:creationId xmlns:p14="http://schemas.microsoft.com/office/powerpoint/2010/main" val="953868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normAutofit/>
          </a:bodyPr>
          <a:lstStyle/>
          <a:p>
            <a:pPr marL="0" indent="0">
              <a:lnSpc>
                <a:spcPct val="100000"/>
              </a:lnSpc>
              <a:buNone/>
            </a:pPr>
            <a:r>
              <a:rPr lang="en-PH" altLang="ja-JP" dirty="0"/>
              <a:t>1. MySQL :</a:t>
            </a:r>
          </a:p>
          <a:p>
            <a:pPr marL="0" indent="0">
              <a:lnSpc>
                <a:spcPct val="100000"/>
              </a:lnSpc>
              <a:buNone/>
            </a:pPr>
            <a:r>
              <a:rPr lang="en-PH" altLang="ja-JP" dirty="0"/>
              <a:t>MySQL is an open-source relational database management system(RDBMS) based on Structured Query Language (SQL). It is developed and managed by oracle corporation and initially released on 23 may, 1995. It is widely being used in many small and large scale industrial applications and capable of handling a large volume of data. After the acquisition of MySQL by Oracle, some issues happened with the usage of the database and hence MariaDB was developed.</a:t>
            </a:r>
          </a:p>
          <a:p>
            <a:pPr marL="0" indent="0">
              <a:lnSpc>
                <a:spcPct val="100000"/>
              </a:lnSpc>
              <a:buNone/>
            </a:pPr>
            <a:endParaRPr lang="en-PH" altLang="ja-JP" dirty="0"/>
          </a:p>
          <a:p>
            <a:pPr marL="0" indent="0">
              <a:lnSpc>
                <a:spcPct val="100000"/>
              </a:lnSpc>
              <a:buNone/>
            </a:pPr>
            <a:r>
              <a:rPr lang="en-PH" altLang="ja-JP" dirty="0"/>
              <a:t>2. MariaDB :</a:t>
            </a:r>
          </a:p>
          <a:p>
            <a:pPr marL="0" indent="0">
              <a:lnSpc>
                <a:spcPct val="100000"/>
              </a:lnSpc>
              <a:buNone/>
            </a:pPr>
            <a:r>
              <a:rPr lang="en-PH" altLang="ja-JP" dirty="0"/>
              <a:t>MariaDB is an open source relational database management system (RDBMS) that is a compatible drop-in replacement for the widely used MySQL database technology. It is developed by MariaDB Foundation and initially released on 29 October 2009. MariaDB has a significantly high number of new features, which makes it better in terms of performance and user-orientation than MySQL.</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vs MariaDB</a:t>
            </a:r>
          </a:p>
        </p:txBody>
      </p:sp>
    </p:spTree>
    <p:extLst>
      <p:ext uri="{BB962C8B-B14F-4D97-AF65-F5344CB8AC3E}">
        <p14:creationId xmlns:p14="http://schemas.microsoft.com/office/powerpoint/2010/main" val="92427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vs MariaDB</a:t>
            </a:r>
          </a:p>
        </p:txBody>
      </p:sp>
      <p:pic>
        <p:nvPicPr>
          <p:cNvPr id="3" name="Picture 2">
            <a:extLst>
              <a:ext uri="{FF2B5EF4-FFF2-40B4-BE49-F238E27FC236}">
                <a16:creationId xmlns:a16="http://schemas.microsoft.com/office/drawing/2014/main" id="{D0AF531D-3E79-F0B5-32F9-C59877551915}"/>
              </a:ext>
            </a:extLst>
          </p:cNvPr>
          <p:cNvPicPr>
            <a:picLocks noChangeAspect="1"/>
          </p:cNvPicPr>
          <p:nvPr/>
        </p:nvPicPr>
        <p:blipFill>
          <a:blip r:embed="rId2"/>
          <a:stretch>
            <a:fillRect/>
          </a:stretch>
        </p:blipFill>
        <p:spPr>
          <a:xfrm>
            <a:off x="830268" y="1299333"/>
            <a:ext cx="10288305" cy="5389946"/>
          </a:xfrm>
          <a:prstGeom prst="rect">
            <a:avLst/>
          </a:prstGeom>
        </p:spPr>
      </p:pic>
    </p:spTree>
    <p:extLst>
      <p:ext uri="{BB962C8B-B14F-4D97-AF65-F5344CB8AC3E}">
        <p14:creationId xmlns:p14="http://schemas.microsoft.com/office/powerpoint/2010/main" val="905907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vs MariaDB</a:t>
            </a:r>
          </a:p>
        </p:txBody>
      </p:sp>
      <p:pic>
        <p:nvPicPr>
          <p:cNvPr id="4" name="Picture 3">
            <a:extLst>
              <a:ext uri="{FF2B5EF4-FFF2-40B4-BE49-F238E27FC236}">
                <a16:creationId xmlns:a16="http://schemas.microsoft.com/office/drawing/2014/main" id="{4C26DFE1-4475-A850-7554-9FC751E3AFA4}"/>
              </a:ext>
            </a:extLst>
          </p:cNvPr>
          <p:cNvPicPr>
            <a:picLocks noChangeAspect="1"/>
          </p:cNvPicPr>
          <p:nvPr/>
        </p:nvPicPr>
        <p:blipFill>
          <a:blip r:embed="rId2"/>
          <a:stretch>
            <a:fillRect/>
          </a:stretch>
        </p:blipFill>
        <p:spPr>
          <a:xfrm>
            <a:off x="830269" y="1264132"/>
            <a:ext cx="10523531" cy="3959806"/>
          </a:xfrm>
          <a:prstGeom prst="rect">
            <a:avLst/>
          </a:prstGeom>
        </p:spPr>
      </p:pic>
    </p:spTree>
    <p:extLst>
      <p:ext uri="{BB962C8B-B14F-4D97-AF65-F5344CB8AC3E}">
        <p14:creationId xmlns:p14="http://schemas.microsoft.com/office/powerpoint/2010/main" val="168280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Supported Platforms</a:t>
            </a:r>
          </a:p>
        </p:txBody>
      </p:sp>
      <p:pic>
        <p:nvPicPr>
          <p:cNvPr id="4" name="Picture 3">
            <a:extLst>
              <a:ext uri="{FF2B5EF4-FFF2-40B4-BE49-F238E27FC236}">
                <a16:creationId xmlns:a16="http://schemas.microsoft.com/office/drawing/2014/main" id="{F4519BFE-06A2-8E2D-E776-AF9879F40D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0268" y="1934818"/>
            <a:ext cx="10884653" cy="4571998"/>
          </a:xfrm>
          <a:prstGeom prst="rect">
            <a:avLst/>
          </a:prstGeom>
        </p:spPr>
      </p:pic>
      <p:pic>
        <p:nvPicPr>
          <p:cNvPr id="5" name="Picture 4">
            <a:extLst>
              <a:ext uri="{FF2B5EF4-FFF2-40B4-BE49-F238E27FC236}">
                <a16:creationId xmlns:a16="http://schemas.microsoft.com/office/drawing/2014/main" id="{EA96E5AA-3464-D096-195E-051F2DD95BA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b="86664"/>
          <a:stretch/>
        </p:blipFill>
        <p:spPr>
          <a:xfrm>
            <a:off x="830268" y="1237422"/>
            <a:ext cx="10884653" cy="697396"/>
          </a:xfrm>
          <a:prstGeom prst="rect">
            <a:avLst/>
          </a:prstGeom>
        </p:spPr>
      </p:pic>
    </p:spTree>
    <p:extLst>
      <p:ext uri="{BB962C8B-B14F-4D97-AF65-F5344CB8AC3E}">
        <p14:creationId xmlns:p14="http://schemas.microsoft.com/office/powerpoint/2010/main" val="3922677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Supported Platforms</a:t>
            </a:r>
          </a:p>
        </p:txBody>
      </p:sp>
      <p:pic>
        <p:nvPicPr>
          <p:cNvPr id="5" name="Picture 4">
            <a:extLst>
              <a:ext uri="{FF2B5EF4-FFF2-40B4-BE49-F238E27FC236}">
                <a16:creationId xmlns:a16="http://schemas.microsoft.com/office/drawing/2014/main" id="{EA96E5AA-3464-D096-195E-051F2DD95BA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86664"/>
          <a:stretch/>
        </p:blipFill>
        <p:spPr>
          <a:xfrm>
            <a:off x="830268" y="1237422"/>
            <a:ext cx="10884653" cy="697396"/>
          </a:xfrm>
          <a:prstGeom prst="rect">
            <a:avLst/>
          </a:prstGeom>
        </p:spPr>
      </p:pic>
      <p:pic>
        <p:nvPicPr>
          <p:cNvPr id="3" name="Picture 2">
            <a:extLst>
              <a:ext uri="{FF2B5EF4-FFF2-40B4-BE49-F238E27FC236}">
                <a16:creationId xmlns:a16="http://schemas.microsoft.com/office/drawing/2014/main" id="{0FAED8EC-92B2-8741-D3FF-7C2AAA28AD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30269" y="1934818"/>
            <a:ext cx="10884652" cy="1669773"/>
          </a:xfrm>
          <a:prstGeom prst="rect">
            <a:avLst/>
          </a:prstGeom>
        </p:spPr>
      </p:pic>
    </p:spTree>
    <p:extLst>
      <p:ext uri="{BB962C8B-B14F-4D97-AF65-F5344CB8AC3E}">
        <p14:creationId xmlns:p14="http://schemas.microsoft.com/office/powerpoint/2010/main" val="2074457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530253"/>
            <a:ext cx="6049528" cy="2826095"/>
          </a:xfrm>
        </p:spPr>
        <p:txBody>
          <a:bodyPr>
            <a:normAutofit/>
          </a:bodyPr>
          <a:lstStyle/>
          <a:p>
            <a:r>
              <a:rPr lang="en-US" dirty="0"/>
              <a:t>Training paths </a:t>
            </a:r>
          </a:p>
          <a:p>
            <a:r>
              <a:rPr lang="en-US" dirty="0"/>
              <a:t>Documentation Resources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MySQL Learning</a:t>
            </a:r>
          </a:p>
        </p:txBody>
      </p:sp>
    </p:spTree>
    <p:extLst>
      <p:ext uri="{BB962C8B-B14F-4D97-AF65-F5344CB8AC3E}">
        <p14:creationId xmlns:p14="http://schemas.microsoft.com/office/powerpoint/2010/main" val="9404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5187293"/>
          </a:xfrm>
        </p:spPr>
        <p:txBody>
          <a:bodyPr/>
          <a:lstStyle/>
          <a:p>
            <a:r>
              <a:rPr lang="en-PH" altLang="ja-JP" b="1" u="sng" dirty="0"/>
              <a:t>Getting Started with MySQL</a:t>
            </a:r>
          </a:p>
          <a:p>
            <a:r>
              <a:rPr lang="en-PH" altLang="ja-JP" b="1" u="sng" dirty="0"/>
              <a:t>MySQL Database Administration</a:t>
            </a:r>
          </a:p>
          <a:p>
            <a:r>
              <a:rPr lang="en-PH" altLang="ja-JP" dirty="0">
                <a:solidFill>
                  <a:schemeClr val="bg2">
                    <a:lumMod val="50000"/>
                  </a:schemeClr>
                </a:solidFill>
              </a:rPr>
              <a:t>MySQL Development</a:t>
            </a:r>
          </a:p>
          <a:p>
            <a:r>
              <a:rPr lang="en-PH" altLang="ja-JP" dirty="0">
                <a:solidFill>
                  <a:schemeClr val="bg2">
                    <a:lumMod val="50000"/>
                  </a:schemeClr>
                </a:solidFill>
              </a:rPr>
              <a:t>Securing MySQL</a:t>
            </a:r>
          </a:p>
          <a:p>
            <a:r>
              <a:rPr lang="en-PH" altLang="ja-JP" dirty="0">
                <a:solidFill>
                  <a:schemeClr val="bg2">
                    <a:lumMod val="50000"/>
                  </a:schemeClr>
                </a:solidFill>
              </a:rPr>
              <a:t>MySQL Cluster Administration</a:t>
            </a:r>
          </a:p>
          <a:p>
            <a:r>
              <a:rPr lang="en-PH" altLang="ja-JP" dirty="0">
                <a:solidFill>
                  <a:schemeClr val="bg2">
                    <a:lumMod val="50000"/>
                  </a:schemeClr>
                </a:solidFill>
              </a:rPr>
              <a:t>MySQL for Oracle DBAs</a:t>
            </a:r>
          </a:p>
          <a:p>
            <a:r>
              <a:rPr lang="en-PH" altLang="ja-JP" dirty="0">
                <a:solidFill>
                  <a:schemeClr val="bg2">
                    <a:lumMod val="50000"/>
                  </a:schemeClr>
                </a:solidFill>
              </a:rPr>
              <a:t>MySQL Advanced Features</a:t>
            </a:r>
            <a:endParaRPr lang="ja-JP" altLang="en-US" dirty="0">
              <a:solidFill>
                <a:schemeClr val="bg2">
                  <a:lumMod val="50000"/>
                </a:schemeClr>
              </a:solidFill>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MySQL Training Path</a:t>
            </a:r>
          </a:p>
        </p:txBody>
      </p:sp>
    </p:spTree>
    <p:extLst>
      <p:ext uri="{BB962C8B-B14F-4D97-AF65-F5344CB8AC3E}">
        <p14:creationId xmlns:p14="http://schemas.microsoft.com/office/powerpoint/2010/main" val="3804304400"/>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294</TotalTime>
  <Words>4729</Words>
  <Application>Microsoft Office PowerPoint</Application>
  <PresentationFormat>Widescreen</PresentationFormat>
  <Paragraphs>384</Paragraphs>
  <Slides>58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Meiryo UI</vt:lpstr>
      <vt:lpstr>MingLiU</vt:lpstr>
      <vt:lpstr>Arial</vt:lpstr>
      <vt:lpstr>Calibri</vt:lpstr>
      <vt:lpstr>Bold Tech</vt:lpstr>
      <vt:lpstr>MySQL</vt:lpstr>
      <vt:lpstr>MySQL Overview and Products</vt:lpstr>
      <vt:lpstr>MySQL</vt:lpstr>
      <vt:lpstr>MySQL Products</vt:lpstr>
      <vt:lpstr>Supported Platforms</vt:lpstr>
      <vt:lpstr>Supported Platforms</vt:lpstr>
      <vt:lpstr>Supported Platforms</vt:lpstr>
      <vt:lpstr>MySQL Learning</vt:lpstr>
      <vt:lpstr>MySQL Training Path</vt:lpstr>
      <vt:lpstr>MySQL Documentation Resources</vt:lpstr>
      <vt:lpstr>MySQL Architecture</vt:lpstr>
      <vt:lpstr>MySQL Architecture</vt:lpstr>
      <vt:lpstr>MySQL Architecture</vt:lpstr>
      <vt:lpstr>MySQL Architecture</vt:lpstr>
      <vt:lpstr>MySQL Architecture</vt:lpstr>
      <vt:lpstr>MySQL Features (p.1)</vt:lpstr>
      <vt:lpstr>MySQL Features (p.2)</vt:lpstr>
      <vt:lpstr>MySQL Communication Protocol</vt:lpstr>
      <vt:lpstr>MySQL Communication Protocol</vt:lpstr>
      <vt:lpstr>MySQL Communication Protocol</vt:lpstr>
      <vt:lpstr>MySQL Storage Engines </vt:lpstr>
      <vt:lpstr>MySQL Layers</vt:lpstr>
      <vt:lpstr>MySQL Storage Layer</vt:lpstr>
      <vt:lpstr>MySQL Storage Engines</vt:lpstr>
      <vt:lpstr>MySQL Storage Engines</vt:lpstr>
      <vt:lpstr>MySQL Storage Engines</vt:lpstr>
      <vt:lpstr>MySQL Storage Engines</vt:lpstr>
      <vt:lpstr>MySQL Storage Engines</vt:lpstr>
      <vt:lpstr>MySQL Storage Engines</vt:lpstr>
      <vt:lpstr>MySQL Storage Engines</vt:lpstr>
      <vt:lpstr>MySQL Memory and Disk Space</vt:lpstr>
      <vt:lpstr>MySQL Memory and Disk Space</vt:lpstr>
      <vt:lpstr>MySQL Memory and Disk Space</vt:lpstr>
      <vt:lpstr>MySQL Memory and Disk Space</vt:lpstr>
      <vt:lpstr>MySQL System Administration</vt:lpstr>
      <vt:lpstr>MySQL Distributions</vt:lpstr>
      <vt:lpstr>MySQL Installation (Windows)</vt:lpstr>
      <vt:lpstr>MySQL Installation (Windows)</vt:lpstr>
      <vt:lpstr>MySQL Installation (Windows)</vt:lpstr>
      <vt:lpstr>MySQL Installation (Windows)</vt:lpstr>
      <vt:lpstr>MySQL Installation (Windows)</vt:lpstr>
      <vt:lpstr>MySQL Installation (Windows)</vt:lpstr>
      <vt:lpstr>MySQL Installation (Windows)</vt:lpstr>
      <vt:lpstr>MySQL Installation (Windows)</vt:lpstr>
      <vt:lpstr>MySQL Installation (Windows)</vt:lpstr>
      <vt:lpstr>MySQL Installation (Windows)</vt:lpstr>
      <vt:lpstr>MySQL Installation (Windows)</vt:lpstr>
      <vt:lpstr>MySQL Installation (Windows)</vt:lpstr>
      <vt:lpstr>MySQL Installation (Windows)</vt:lpstr>
      <vt:lpstr>Activity</vt:lpstr>
      <vt:lpstr>MySQL File Structure</vt:lpstr>
      <vt:lpstr>MySQL File Structure</vt:lpstr>
      <vt:lpstr>MySQL Starting and Stopping</vt:lpstr>
      <vt:lpstr>MySQL Running Multiple Instances</vt:lpstr>
      <vt:lpstr>MySQL Common Installation Issues</vt:lpstr>
      <vt:lpstr>MySQL vs MariaDB</vt:lpstr>
      <vt:lpstr>MySQL vs MariaDB</vt:lpstr>
      <vt:lpstr>MySQL vs MariaDB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john rey goh</dc:creator>
  <cp:lastModifiedBy>john rey goh</cp:lastModifiedBy>
  <cp:revision>64</cp:revision>
  <dcterms:created xsi:type="dcterms:W3CDTF">2023-01-15T07:01:38Z</dcterms:created>
  <dcterms:modified xsi:type="dcterms:W3CDTF">2023-01-15T16:01:43Z</dcterms:modified>
</cp:coreProperties>
</file>